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9"/>
  </p:notesMasterIdLst>
  <p:sldIdLst>
    <p:sldId id="259" r:id="rId2"/>
    <p:sldId id="280" r:id="rId3"/>
    <p:sldId id="281" r:id="rId4"/>
    <p:sldId id="282" r:id="rId5"/>
    <p:sldId id="286" r:id="rId6"/>
    <p:sldId id="283" r:id="rId7"/>
    <p:sldId id="284" r:id="rId8"/>
    <p:sldId id="285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79" r:id="rId17"/>
    <p:sldId id="277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260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491F88-6A52-4179-BDC0-610181019D14}" type="datetimeFigureOut">
              <a:rPr lang="zh-TW" altLang="en-US" smtClean="0"/>
              <a:pPr/>
              <a:t>2011/10/31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FAAEA0-7EDB-4621-89C3-9EECEC51103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TW" dirty="0" smtClean="0"/>
              <a:t>-------------------------------------------------------------------------------------------------------</a:t>
            </a:r>
          </a:p>
          <a:p>
            <a:r>
              <a:rPr lang="en-US" altLang="zh-TW" dirty="0" smtClean="0"/>
              <a:t>"</a:t>
            </a:r>
            <a:r>
              <a:rPr lang="zh-TW" altLang="en-US" dirty="0" smtClean="0"/>
              <a:t>捨本逐末</a:t>
            </a:r>
            <a:r>
              <a:rPr lang="en-US" altLang="zh-TW" dirty="0" smtClean="0"/>
              <a:t>"</a:t>
            </a:r>
            <a:r>
              <a:rPr lang="zh-TW" altLang="en-US" dirty="0" smtClean="0"/>
              <a:t>：</a:t>
            </a:r>
          </a:p>
          <a:p>
            <a:r>
              <a:rPr lang="zh-TW" altLang="en-US" dirty="0" smtClean="0"/>
              <a:t>那現在就由我來舉幾個系統基模的例子，第一個系統基模例子是熬夜應付課業壓力的</a:t>
            </a:r>
            <a:r>
              <a:rPr lang="en-US" altLang="zh-TW" dirty="0" smtClean="0"/>
              <a:t>"</a:t>
            </a:r>
            <a:r>
              <a:rPr lang="zh-TW" altLang="en-US" dirty="0" smtClean="0"/>
              <a:t>捨本逐末</a:t>
            </a:r>
            <a:r>
              <a:rPr lang="en-US" altLang="zh-TW" dirty="0" smtClean="0"/>
              <a:t>"</a:t>
            </a:r>
            <a:r>
              <a:rPr lang="zh-TW" altLang="en-US" dirty="0" smtClean="0"/>
              <a:t>系統基模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圖。大家在碩班的課程中，可能常常發生，哪怕是可能開學老師就已經出好的作業也可能拖到快到截止日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期時，才拼命的趕工吧</a:t>
            </a:r>
            <a:r>
              <a:rPr lang="en-US" altLang="zh-TW" dirty="0" smtClean="0"/>
              <a:t>!</a:t>
            </a:r>
            <a:r>
              <a:rPr lang="zh-TW" altLang="en-US" dirty="0" smtClean="0"/>
              <a:t>？所以常常會有考試或作業擠在一起壓得喘不過去的情況吧。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因此，當我們的課業壓力大時，我們就會用熬夜趕工的方式，熬夜當下會降低我們課業的壓力。</a:t>
            </a:r>
          </a:p>
          <a:p>
            <a:r>
              <a:rPr lang="zh-TW" altLang="en-US" dirty="0" smtClean="0"/>
              <a:t>因為是奇數個負號，所以是調節環路。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然後，課業壓力和平時努力是同向變動的。然後當我們的課業壓力愈增加時，經過時間滯延的影響，我們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愈需要在平常的時候就認真讀書。</a:t>
            </a:r>
          </a:p>
          <a:p>
            <a:r>
              <a:rPr lang="zh-TW" altLang="en-US" dirty="0" smtClean="0"/>
              <a:t>平時努力和課業壓力是反向變動的。當我們平常就按時的規劃作業進度，複習課業，就不會有考試前或交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作業前熬夜的問題了，課業壓力也就自然就能減少了。 </a:t>
            </a:r>
          </a:p>
          <a:p>
            <a:r>
              <a:rPr lang="zh-TW" altLang="en-US" dirty="0" smtClean="0"/>
              <a:t>因為是奇數個負號，所以是調節環路。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而且熬夜也會降低我們的身體健康，而當身體不健康的時候，也可能會降低我們平時努力的效果。</a:t>
            </a:r>
          </a:p>
          <a:p>
            <a:r>
              <a:rPr lang="zh-TW" altLang="en-US" dirty="0" smtClean="0"/>
              <a:t>而這個紅色的環路因為是偶數個負號，所以是增強環路。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在</a:t>
            </a:r>
            <a:r>
              <a:rPr lang="en-US" altLang="zh-TW" dirty="0" smtClean="0"/>
              <a:t>"</a:t>
            </a:r>
            <a:r>
              <a:rPr lang="zh-TW" altLang="en-US" dirty="0" smtClean="0"/>
              <a:t>捨本逐末</a:t>
            </a:r>
            <a:r>
              <a:rPr lang="en-US" altLang="zh-TW" dirty="0" smtClean="0"/>
              <a:t>"</a:t>
            </a:r>
            <a:r>
              <a:rPr lang="zh-TW" altLang="en-US" dirty="0" smtClean="0"/>
              <a:t>系統基模圖中，上面的調節環路是表象解，而下面的環路是根本解。意思就是說熬夜並不能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徹底的解決問題。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1C02E0-6DA6-47E9-98B7-B89F6ADCF3E6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4537" cy="3416300"/>
          </a:xfrm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D0E47-BFC6-4EBE-9BA9-00A9B4B8DB3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BD86A-FA8F-4720-A10B-75D2A764E69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C9507-C192-4B87-B763-0841CC3F955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gg@cs.ntust.edu.tw" TargetMode="Externa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6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933064-314A-4405-8320-45C0C6DF8B0D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007618" name="Rectangle 2"/>
          <p:cNvSpPr>
            <a:spLocks noGrp="1" noChangeArrowheads="1"/>
          </p:cNvSpPr>
          <p:nvPr>
            <p:ph type="title"/>
          </p:nvPr>
        </p:nvSpPr>
        <p:spPr>
          <a:xfrm>
            <a:off x="522288" y="207962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FFF00"/>
                </a:solidFill>
              </a:rPr>
              <a:t>心智互動工具：系統思考圖</a:t>
            </a:r>
          </a:p>
        </p:txBody>
      </p:sp>
      <p:pic>
        <p:nvPicPr>
          <p:cNvPr id="538628" name="Picture 3" descr="j0283767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57900" y="3479800"/>
            <a:ext cx="1528763" cy="10445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21C6-7A21-4D1F-B26B-0FFF22A849CE}" type="slidenum">
              <a:rPr lang="en-US" altLang="zh-TW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12349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11188" y="188913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心智模式：系統思考圖示例</a:t>
            </a:r>
          </a:p>
        </p:txBody>
      </p:sp>
      <p:sp>
        <p:nvSpPr>
          <p:cNvPr id="540676" name="Rectangle 1125"/>
          <p:cNvSpPr>
            <a:spLocks noChangeArrowheads="1"/>
          </p:cNvSpPr>
          <p:nvPr/>
        </p:nvSpPr>
        <p:spPr bwMode="auto">
          <a:xfrm>
            <a:off x="836613" y="1314450"/>
            <a:ext cx="7239000" cy="484822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235046" name="Rectangle 1126"/>
          <p:cNvSpPr>
            <a:spLocks noChangeArrowheads="1"/>
          </p:cNvSpPr>
          <p:nvPr/>
        </p:nvSpPr>
        <p:spPr bwMode="auto">
          <a:xfrm>
            <a:off x="6281738" y="3654425"/>
            <a:ext cx="1600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獎勵與教育訓練</a:t>
            </a:r>
            <a:endParaRPr lang="zh-TW" altLang="en-US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35047" name="Rectangle 1127"/>
          <p:cNvSpPr>
            <a:spLocks noChangeArrowheads="1"/>
          </p:cNvSpPr>
          <p:nvPr/>
        </p:nvSpPr>
        <p:spPr bwMode="auto">
          <a:xfrm>
            <a:off x="6686550" y="2259013"/>
            <a:ext cx="914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成本公開</a:t>
            </a:r>
            <a:endParaRPr lang="zh-TW" altLang="en-US" sz="2000" b="1"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2" name="Group 1128"/>
          <p:cNvGrpSpPr>
            <a:grpSpLocks/>
          </p:cNvGrpSpPr>
          <p:nvPr/>
        </p:nvGrpSpPr>
        <p:grpSpPr bwMode="auto">
          <a:xfrm>
            <a:off x="4841875" y="2528888"/>
            <a:ext cx="2430463" cy="1219200"/>
            <a:chOff x="3077" y="1605"/>
            <a:chExt cx="1503" cy="1160"/>
          </a:xfrm>
        </p:grpSpPr>
        <p:sp>
          <p:nvSpPr>
            <p:cNvPr id="540724" name="Arc 1129"/>
            <p:cNvSpPr>
              <a:spLocks/>
            </p:cNvSpPr>
            <p:nvPr/>
          </p:nvSpPr>
          <p:spPr bwMode="auto">
            <a:xfrm>
              <a:off x="3077" y="1605"/>
              <a:ext cx="1503" cy="902"/>
            </a:xfrm>
            <a:custGeom>
              <a:avLst/>
              <a:gdLst>
                <a:gd name="T0" fmla="*/ 0 w 21554"/>
                <a:gd name="T1" fmla="*/ 0 h 12937"/>
                <a:gd name="T2" fmla="*/ 0 w 21554"/>
                <a:gd name="T3" fmla="*/ 0 h 12937"/>
                <a:gd name="T4" fmla="*/ 0 w 21554"/>
                <a:gd name="T5" fmla="*/ 0 h 12937"/>
                <a:gd name="T6" fmla="*/ 0 60000 65536"/>
                <a:gd name="T7" fmla="*/ 0 60000 65536"/>
                <a:gd name="T8" fmla="*/ 0 60000 65536"/>
                <a:gd name="T9" fmla="*/ 0 w 21554"/>
                <a:gd name="T10" fmla="*/ 0 h 12937"/>
                <a:gd name="T11" fmla="*/ 21554 w 21554"/>
                <a:gd name="T12" fmla="*/ 12937 h 129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54" h="12937" fill="none" extrusionOk="0">
                  <a:moveTo>
                    <a:pt x="21553" y="1410"/>
                  </a:moveTo>
                  <a:cubicBezTo>
                    <a:pt x="21280" y="5583"/>
                    <a:pt x="19802" y="9587"/>
                    <a:pt x="17297" y="12936"/>
                  </a:cubicBezTo>
                </a:path>
                <a:path w="21554" h="12937" stroke="0" extrusionOk="0">
                  <a:moveTo>
                    <a:pt x="21553" y="1410"/>
                  </a:moveTo>
                  <a:cubicBezTo>
                    <a:pt x="21280" y="5583"/>
                    <a:pt x="19802" y="9587"/>
                    <a:pt x="17297" y="12936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0725" name="Freeform 1130"/>
            <p:cNvSpPr>
              <a:spLocks/>
            </p:cNvSpPr>
            <p:nvPr/>
          </p:nvSpPr>
          <p:spPr bwMode="auto">
            <a:xfrm>
              <a:off x="4200" y="2478"/>
              <a:ext cx="107" cy="125"/>
            </a:xfrm>
            <a:custGeom>
              <a:avLst/>
              <a:gdLst>
                <a:gd name="T0" fmla="*/ 0 w 107"/>
                <a:gd name="T1" fmla="*/ 125 h 125"/>
                <a:gd name="T2" fmla="*/ 107 w 107"/>
                <a:gd name="T3" fmla="*/ 54 h 125"/>
                <a:gd name="T4" fmla="*/ 54 w 107"/>
                <a:gd name="T5" fmla="*/ 0 h 125"/>
                <a:gd name="T6" fmla="*/ 0 w 107"/>
                <a:gd name="T7" fmla="*/ 125 h 1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7"/>
                <a:gd name="T13" fmla="*/ 0 h 125"/>
                <a:gd name="T14" fmla="*/ 107 w 107"/>
                <a:gd name="T15" fmla="*/ 125 h 1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7" h="125">
                  <a:moveTo>
                    <a:pt x="0" y="125"/>
                  </a:moveTo>
                  <a:lnTo>
                    <a:pt x="107" y="54"/>
                  </a:lnTo>
                  <a:lnTo>
                    <a:pt x="54" y="0"/>
                  </a:lnTo>
                  <a:lnTo>
                    <a:pt x="0" y="125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0726" name="Rectangle 1131"/>
            <p:cNvSpPr>
              <a:spLocks noChangeArrowheads="1"/>
            </p:cNvSpPr>
            <p:nvPr/>
          </p:nvSpPr>
          <p:spPr bwMode="auto">
            <a:xfrm>
              <a:off x="4334" y="2503"/>
              <a:ext cx="79" cy="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3" name="Group 1132"/>
          <p:cNvGrpSpPr>
            <a:grpSpLocks/>
          </p:cNvGrpSpPr>
          <p:nvPr/>
        </p:nvGrpSpPr>
        <p:grpSpPr bwMode="auto">
          <a:xfrm>
            <a:off x="944563" y="2220913"/>
            <a:ext cx="3657600" cy="2971800"/>
            <a:chOff x="595" y="1399"/>
            <a:chExt cx="2304" cy="1872"/>
          </a:xfrm>
        </p:grpSpPr>
        <p:sp>
          <p:nvSpPr>
            <p:cNvPr id="540702" name="Rectangle 1133"/>
            <p:cNvSpPr>
              <a:spLocks noChangeArrowheads="1"/>
            </p:cNvSpPr>
            <p:nvPr/>
          </p:nvSpPr>
          <p:spPr bwMode="auto">
            <a:xfrm>
              <a:off x="2275" y="2282"/>
              <a:ext cx="624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降低成本</a:t>
              </a:r>
              <a:endParaRPr lang="zh-TW" altLang="en-US" sz="2000" b="1">
                <a:latin typeface="Times New Roman" pitchFamily="18" charset="0"/>
                <a:ea typeface="標楷體" pitchFamily="65" charset="-120"/>
              </a:endParaRPr>
            </a:p>
          </p:txBody>
        </p:sp>
        <p:grpSp>
          <p:nvGrpSpPr>
            <p:cNvPr id="4" name="Group 1134"/>
            <p:cNvGrpSpPr>
              <a:grpSpLocks/>
            </p:cNvGrpSpPr>
            <p:nvPr/>
          </p:nvGrpSpPr>
          <p:grpSpPr bwMode="auto">
            <a:xfrm>
              <a:off x="595" y="1399"/>
              <a:ext cx="1940" cy="1872"/>
              <a:chOff x="595" y="1399"/>
              <a:chExt cx="1940" cy="1872"/>
            </a:xfrm>
          </p:grpSpPr>
          <p:sp>
            <p:nvSpPr>
              <p:cNvPr id="540704" name="Rectangle 1135"/>
              <p:cNvSpPr>
                <a:spLocks noChangeArrowheads="1"/>
              </p:cNvSpPr>
              <p:nvPr/>
            </p:nvSpPr>
            <p:spPr bwMode="auto">
              <a:xfrm>
                <a:off x="1392" y="1488"/>
                <a:ext cx="576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>
                    <a:solidFill>
                      <a:srgbClr val="000000"/>
                    </a:solidFill>
                    <a:latin typeface="Times New Roman" pitchFamily="18" charset="0"/>
                    <a:ea typeface="標楷體" pitchFamily="65" charset="-120"/>
                  </a:rPr>
                  <a:t>競爭激烈</a:t>
                </a:r>
                <a:endParaRPr lang="zh-TW" altLang="en-US" sz="2000" b="1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540705" name="Rectangle 1136"/>
              <p:cNvSpPr>
                <a:spLocks noChangeArrowheads="1"/>
              </p:cNvSpPr>
              <p:nvPr/>
            </p:nvSpPr>
            <p:spPr bwMode="auto">
              <a:xfrm>
                <a:off x="1383" y="3001"/>
                <a:ext cx="43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>
                    <a:solidFill>
                      <a:srgbClr val="000000"/>
                    </a:solidFill>
                    <a:latin typeface="Times New Roman" pitchFamily="18" charset="0"/>
                    <a:ea typeface="標楷體" pitchFamily="65" charset="-120"/>
                  </a:rPr>
                  <a:t>競爭力</a:t>
                </a:r>
                <a:endParaRPr lang="zh-TW" altLang="en-US" sz="2000" b="1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540706" name="Rectangle 1137"/>
              <p:cNvSpPr>
                <a:spLocks noChangeArrowheads="1"/>
              </p:cNvSpPr>
              <p:nvPr/>
            </p:nvSpPr>
            <p:spPr bwMode="auto">
              <a:xfrm>
                <a:off x="595" y="2319"/>
                <a:ext cx="576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>
                    <a:solidFill>
                      <a:srgbClr val="000000"/>
                    </a:solidFill>
                    <a:latin typeface="Times New Roman" pitchFamily="18" charset="0"/>
                    <a:ea typeface="標楷體" pitchFamily="65" charset="-120"/>
                  </a:rPr>
                  <a:t>贏得訂單</a:t>
                </a:r>
                <a:endParaRPr lang="zh-TW" altLang="en-US" sz="2000" b="1">
                  <a:latin typeface="Times New Roman" pitchFamily="18" charset="0"/>
                  <a:ea typeface="標楷體" pitchFamily="65" charset="-120"/>
                </a:endParaRPr>
              </a:p>
            </p:txBody>
          </p:sp>
          <p:grpSp>
            <p:nvGrpSpPr>
              <p:cNvPr id="5" name="Group 1138"/>
              <p:cNvGrpSpPr>
                <a:grpSpLocks/>
              </p:cNvGrpSpPr>
              <p:nvPr/>
            </p:nvGrpSpPr>
            <p:grpSpPr bwMode="auto">
              <a:xfrm>
                <a:off x="1666" y="1651"/>
                <a:ext cx="869" cy="660"/>
                <a:chOff x="2049" y="1725"/>
                <a:chExt cx="869" cy="660"/>
              </a:xfrm>
            </p:grpSpPr>
            <p:sp>
              <p:nvSpPr>
                <p:cNvPr id="540721" name="Arc 1139"/>
                <p:cNvSpPr>
                  <a:spLocks/>
                </p:cNvSpPr>
                <p:nvPr/>
              </p:nvSpPr>
              <p:spPr bwMode="auto">
                <a:xfrm>
                  <a:off x="2049" y="1725"/>
                  <a:ext cx="717" cy="651"/>
                </a:xfrm>
                <a:custGeom>
                  <a:avLst/>
                  <a:gdLst>
                    <a:gd name="T0" fmla="*/ 0 w 21320"/>
                    <a:gd name="T1" fmla="*/ 0 h 19370"/>
                    <a:gd name="T2" fmla="*/ 0 w 21320"/>
                    <a:gd name="T3" fmla="*/ 0 h 19370"/>
                    <a:gd name="T4" fmla="*/ 0 w 21320"/>
                    <a:gd name="T5" fmla="*/ 0 h 19370"/>
                    <a:gd name="T6" fmla="*/ 0 60000 65536"/>
                    <a:gd name="T7" fmla="*/ 0 60000 65536"/>
                    <a:gd name="T8" fmla="*/ 0 60000 65536"/>
                    <a:gd name="T9" fmla="*/ 0 w 21320"/>
                    <a:gd name="T10" fmla="*/ 0 h 19370"/>
                    <a:gd name="T11" fmla="*/ 21320 w 21320"/>
                    <a:gd name="T12" fmla="*/ 19370 h 1937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320" h="19370" fill="none" extrusionOk="0">
                      <a:moveTo>
                        <a:pt x="9558" y="-1"/>
                      </a:moveTo>
                      <a:cubicBezTo>
                        <a:pt x="15818" y="3089"/>
                        <a:pt x="20200" y="9013"/>
                        <a:pt x="21320" y="15904"/>
                      </a:cubicBezTo>
                    </a:path>
                    <a:path w="21320" h="19370" stroke="0" extrusionOk="0">
                      <a:moveTo>
                        <a:pt x="9558" y="-1"/>
                      </a:moveTo>
                      <a:cubicBezTo>
                        <a:pt x="15818" y="3089"/>
                        <a:pt x="20200" y="9013"/>
                        <a:pt x="21320" y="15904"/>
                      </a:cubicBezTo>
                      <a:lnTo>
                        <a:pt x="0" y="19370"/>
                      </a:lnTo>
                      <a:close/>
                    </a:path>
                  </a:pathLst>
                </a:custGeom>
                <a:noFill/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0722" name="Freeform 1140"/>
                <p:cNvSpPr>
                  <a:spLocks/>
                </p:cNvSpPr>
                <p:nvPr/>
              </p:nvSpPr>
              <p:spPr bwMode="auto">
                <a:xfrm>
                  <a:off x="2722" y="2261"/>
                  <a:ext cx="71" cy="124"/>
                </a:xfrm>
                <a:custGeom>
                  <a:avLst/>
                  <a:gdLst>
                    <a:gd name="T0" fmla="*/ 44 w 71"/>
                    <a:gd name="T1" fmla="*/ 124 h 124"/>
                    <a:gd name="T2" fmla="*/ 71 w 71"/>
                    <a:gd name="T3" fmla="*/ 0 h 124"/>
                    <a:gd name="T4" fmla="*/ 0 w 71"/>
                    <a:gd name="T5" fmla="*/ 0 h 124"/>
                    <a:gd name="T6" fmla="*/ 44 w 71"/>
                    <a:gd name="T7" fmla="*/ 124 h 12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71"/>
                    <a:gd name="T13" fmla="*/ 0 h 124"/>
                    <a:gd name="T14" fmla="*/ 71 w 71"/>
                    <a:gd name="T15" fmla="*/ 124 h 12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71" h="124">
                      <a:moveTo>
                        <a:pt x="44" y="124"/>
                      </a:moveTo>
                      <a:lnTo>
                        <a:pt x="71" y="0"/>
                      </a:lnTo>
                      <a:lnTo>
                        <a:pt x="0" y="0"/>
                      </a:lnTo>
                      <a:lnTo>
                        <a:pt x="44" y="124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0723" name="Rectangle 1141"/>
                <p:cNvSpPr>
                  <a:spLocks noChangeArrowheads="1"/>
                </p:cNvSpPr>
                <p:nvPr/>
              </p:nvSpPr>
              <p:spPr bwMode="auto">
                <a:xfrm>
                  <a:off x="2837" y="2181"/>
                  <a:ext cx="81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>
                      <a:solidFill>
                        <a:srgbClr val="000000"/>
                      </a:solidFill>
                      <a:latin typeface="Times New Roman" pitchFamily="18" charset="0"/>
                      <a:ea typeface="標楷體" pitchFamily="65" charset="-120"/>
                    </a:rPr>
                    <a:t>+</a:t>
                  </a:r>
                  <a:endParaRPr lang="en-US" altLang="zh-TW" sz="2000" b="1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</p:grpSp>
          <p:grpSp>
            <p:nvGrpSpPr>
              <p:cNvPr id="6" name="Group 1142"/>
              <p:cNvGrpSpPr>
                <a:grpSpLocks/>
              </p:cNvGrpSpPr>
              <p:nvPr/>
            </p:nvGrpSpPr>
            <p:grpSpPr bwMode="auto">
              <a:xfrm>
                <a:off x="1737" y="2452"/>
                <a:ext cx="653" cy="819"/>
                <a:chOff x="2120" y="2526"/>
                <a:chExt cx="653" cy="819"/>
              </a:xfrm>
            </p:grpSpPr>
            <p:sp>
              <p:nvSpPr>
                <p:cNvPr id="540718" name="Arc 1143"/>
                <p:cNvSpPr>
                  <a:spLocks/>
                </p:cNvSpPr>
                <p:nvPr/>
              </p:nvSpPr>
              <p:spPr bwMode="auto">
                <a:xfrm>
                  <a:off x="2120" y="2526"/>
                  <a:ext cx="653" cy="616"/>
                </a:xfrm>
                <a:custGeom>
                  <a:avLst/>
                  <a:gdLst>
                    <a:gd name="T0" fmla="*/ 0 w 21528"/>
                    <a:gd name="T1" fmla="*/ 0 h 20312"/>
                    <a:gd name="T2" fmla="*/ 0 w 21528"/>
                    <a:gd name="T3" fmla="*/ 0 h 20312"/>
                    <a:gd name="T4" fmla="*/ 0 w 21528"/>
                    <a:gd name="T5" fmla="*/ 0 h 20312"/>
                    <a:gd name="T6" fmla="*/ 0 60000 65536"/>
                    <a:gd name="T7" fmla="*/ 0 60000 65536"/>
                    <a:gd name="T8" fmla="*/ 0 60000 65536"/>
                    <a:gd name="T9" fmla="*/ 0 w 21528"/>
                    <a:gd name="T10" fmla="*/ 0 h 20312"/>
                    <a:gd name="T11" fmla="*/ 21528 w 21528"/>
                    <a:gd name="T12" fmla="*/ 20312 h 2031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528" h="20312" fill="none" extrusionOk="0">
                      <a:moveTo>
                        <a:pt x="21527" y="1765"/>
                      </a:moveTo>
                      <a:cubicBezTo>
                        <a:pt x="20836" y="10190"/>
                        <a:pt x="15295" y="17437"/>
                        <a:pt x="7347" y="20312"/>
                      </a:cubicBezTo>
                    </a:path>
                    <a:path w="21528" h="20312" stroke="0" extrusionOk="0">
                      <a:moveTo>
                        <a:pt x="21527" y="1765"/>
                      </a:moveTo>
                      <a:cubicBezTo>
                        <a:pt x="20836" y="10190"/>
                        <a:pt x="15295" y="17437"/>
                        <a:pt x="7347" y="20312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0719" name="Freeform 1144"/>
                <p:cNvSpPr>
                  <a:spLocks/>
                </p:cNvSpPr>
                <p:nvPr/>
              </p:nvSpPr>
              <p:spPr bwMode="auto">
                <a:xfrm>
                  <a:off x="2226" y="3101"/>
                  <a:ext cx="124" cy="71"/>
                </a:xfrm>
                <a:custGeom>
                  <a:avLst/>
                  <a:gdLst>
                    <a:gd name="T0" fmla="*/ 0 w 124"/>
                    <a:gd name="T1" fmla="*/ 71 h 71"/>
                    <a:gd name="T2" fmla="*/ 124 w 124"/>
                    <a:gd name="T3" fmla="*/ 71 h 71"/>
                    <a:gd name="T4" fmla="*/ 107 w 124"/>
                    <a:gd name="T5" fmla="*/ 0 h 71"/>
                    <a:gd name="T6" fmla="*/ 0 w 124"/>
                    <a:gd name="T7" fmla="*/ 71 h 71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24"/>
                    <a:gd name="T13" fmla="*/ 0 h 71"/>
                    <a:gd name="T14" fmla="*/ 124 w 124"/>
                    <a:gd name="T15" fmla="*/ 71 h 71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24" h="71">
                      <a:moveTo>
                        <a:pt x="0" y="71"/>
                      </a:moveTo>
                      <a:lnTo>
                        <a:pt x="124" y="71"/>
                      </a:lnTo>
                      <a:lnTo>
                        <a:pt x="107" y="0"/>
                      </a:lnTo>
                      <a:lnTo>
                        <a:pt x="0" y="71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0720" name="Rectangle 1145"/>
                <p:cNvSpPr>
                  <a:spLocks noChangeArrowheads="1"/>
                </p:cNvSpPr>
                <p:nvPr/>
              </p:nvSpPr>
              <p:spPr bwMode="auto">
                <a:xfrm>
                  <a:off x="2333" y="3172"/>
                  <a:ext cx="81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>
                      <a:solidFill>
                        <a:srgbClr val="000000"/>
                      </a:solidFill>
                      <a:latin typeface="Times New Roman" pitchFamily="18" charset="0"/>
                      <a:ea typeface="標楷體" pitchFamily="65" charset="-120"/>
                    </a:rPr>
                    <a:t>+</a:t>
                  </a:r>
                  <a:endParaRPr lang="en-US" altLang="zh-TW" sz="2000" b="1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</p:grpSp>
          <p:grpSp>
            <p:nvGrpSpPr>
              <p:cNvPr id="7" name="Group 1146"/>
              <p:cNvGrpSpPr>
                <a:grpSpLocks/>
              </p:cNvGrpSpPr>
              <p:nvPr/>
            </p:nvGrpSpPr>
            <p:grpSpPr bwMode="auto">
              <a:xfrm>
                <a:off x="622" y="2505"/>
                <a:ext cx="779" cy="699"/>
                <a:chOff x="1005" y="2579"/>
                <a:chExt cx="779" cy="699"/>
              </a:xfrm>
            </p:grpSpPr>
            <p:sp>
              <p:nvSpPr>
                <p:cNvPr id="540715" name="Arc 1147"/>
                <p:cNvSpPr>
                  <a:spLocks/>
                </p:cNvSpPr>
                <p:nvPr/>
              </p:nvSpPr>
              <p:spPr bwMode="auto">
                <a:xfrm>
                  <a:off x="1155" y="2695"/>
                  <a:ext cx="629" cy="583"/>
                </a:xfrm>
                <a:custGeom>
                  <a:avLst/>
                  <a:gdLst>
                    <a:gd name="T0" fmla="*/ 0 w 26925"/>
                    <a:gd name="T1" fmla="*/ 0 h 24983"/>
                    <a:gd name="T2" fmla="*/ 0 w 26925"/>
                    <a:gd name="T3" fmla="*/ 0 h 24983"/>
                    <a:gd name="T4" fmla="*/ 0 w 26925"/>
                    <a:gd name="T5" fmla="*/ 0 h 24983"/>
                    <a:gd name="T6" fmla="*/ 0 60000 65536"/>
                    <a:gd name="T7" fmla="*/ 0 60000 65536"/>
                    <a:gd name="T8" fmla="*/ 0 60000 65536"/>
                    <a:gd name="T9" fmla="*/ 0 w 26925"/>
                    <a:gd name="T10" fmla="*/ 0 h 24983"/>
                    <a:gd name="T11" fmla="*/ 26925 w 26925"/>
                    <a:gd name="T12" fmla="*/ 24983 h 2498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6925" h="24983" fill="none" extrusionOk="0">
                      <a:moveTo>
                        <a:pt x="26925" y="24316"/>
                      </a:moveTo>
                      <a:cubicBezTo>
                        <a:pt x="25184" y="24759"/>
                        <a:pt x="23395" y="24982"/>
                        <a:pt x="21600" y="24983"/>
                      </a:cubicBezTo>
                      <a:cubicBezTo>
                        <a:pt x="9670" y="24983"/>
                        <a:pt x="0" y="15312"/>
                        <a:pt x="0" y="3383"/>
                      </a:cubicBezTo>
                      <a:cubicBezTo>
                        <a:pt x="-1" y="2250"/>
                        <a:pt x="89" y="1118"/>
                        <a:pt x="266" y="-1"/>
                      </a:cubicBezTo>
                    </a:path>
                    <a:path w="26925" h="24983" stroke="0" extrusionOk="0">
                      <a:moveTo>
                        <a:pt x="26925" y="24316"/>
                      </a:moveTo>
                      <a:cubicBezTo>
                        <a:pt x="25184" y="24759"/>
                        <a:pt x="23395" y="24982"/>
                        <a:pt x="21600" y="24983"/>
                      </a:cubicBezTo>
                      <a:cubicBezTo>
                        <a:pt x="9670" y="24983"/>
                        <a:pt x="0" y="15312"/>
                        <a:pt x="0" y="3383"/>
                      </a:cubicBezTo>
                      <a:cubicBezTo>
                        <a:pt x="-1" y="2250"/>
                        <a:pt x="89" y="1118"/>
                        <a:pt x="266" y="-1"/>
                      </a:cubicBezTo>
                      <a:lnTo>
                        <a:pt x="21600" y="3383"/>
                      </a:lnTo>
                      <a:close/>
                    </a:path>
                  </a:pathLst>
                </a:custGeom>
                <a:noFill/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0716" name="Freeform 1148"/>
                <p:cNvSpPr>
                  <a:spLocks/>
                </p:cNvSpPr>
                <p:nvPr/>
              </p:nvSpPr>
              <p:spPr bwMode="auto">
                <a:xfrm>
                  <a:off x="1120" y="2579"/>
                  <a:ext cx="79" cy="124"/>
                </a:xfrm>
                <a:custGeom>
                  <a:avLst/>
                  <a:gdLst>
                    <a:gd name="T0" fmla="*/ 79 w 79"/>
                    <a:gd name="T1" fmla="*/ 0 h 124"/>
                    <a:gd name="T2" fmla="*/ 0 w 79"/>
                    <a:gd name="T3" fmla="*/ 106 h 124"/>
                    <a:gd name="T4" fmla="*/ 71 w 79"/>
                    <a:gd name="T5" fmla="*/ 124 h 124"/>
                    <a:gd name="T6" fmla="*/ 79 w 79"/>
                    <a:gd name="T7" fmla="*/ 0 h 12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79"/>
                    <a:gd name="T13" fmla="*/ 0 h 124"/>
                    <a:gd name="T14" fmla="*/ 79 w 79"/>
                    <a:gd name="T15" fmla="*/ 124 h 12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79" h="124">
                      <a:moveTo>
                        <a:pt x="79" y="0"/>
                      </a:moveTo>
                      <a:lnTo>
                        <a:pt x="0" y="106"/>
                      </a:lnTo>
                      <a:lnTo>
                        <a:pt x="71" y="124"/>
                      </a:lnTo>
                      <a:lnTo>
                        <a:pt x="79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0717" name="Rectangle 1149"/>
                <p:cNvSpPr>
                  <a:spLocks noChangeArrowheads="1"/>
                </p:cNvSpPr>
                <p:nvPr/>
              </p:nvSpPr>
              <p:spPr bwMode="auto">
                <a:xfrm>
                  <a:off x="1005" y="2579"/>
                  <a:ext cx="81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>
                      <a:solidFill>
                        <a:srgbClr val="000000"/>
                      </a:solidFill>
                      <a:latin typeface="Times New Roman" pitchFamily="18" charset="0"/>
                      <a:ea typeface="標楷體" pitchFamily="65" charset="-120"/>
                    </a:rPr>
                    <a:t>+</a:t>
                  </a:r>
                  <a:endParaRPr lang="en-US" altLang="zh-TW" sz="2000" b="1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</p:grpSp>
          <p:grpSp>
            <p:nvGrpSpPr>
              <p:cNvPr id="8" name="Group 1150"/>
              <p:cNvGrpSpPr>
                <a:grpSpLocks/>
              </p:cNvGrpSpPr>
              <p:nvPr/>
            </p:nvGrpSpPr>
            <p:grpSpPr bwMode="auto">
              <a:xfrm>
                <a:off x="843" y="1399"/>
                <a:ext cx="646" cy="913"/>
                <a:chOff x="1226" y="1473"/>
                <a:chExt cx="646" cy="913"/>
              </a:xfrm>
            </p:grpSpPr>
            <p:sp>
              <p:nvSpPr>
                <p:cNvPr id="540712" name="Arc 1151"/>
                <p:cNvSpPr>
                  <a:spLocks/>
                </p:cNvSpPr>
                <p:nvPr/>
              </p:nvSpPr>
              <p:spPr bwMode="auto">
                <a:xfrm>
                  <a:off x="1226" y="1672"/>
                  <a:ext cx="646" cy="714"/>
                </a:xfrm>
                <a:custGeom>
                  <a:avLst/>
                  <a:gdLst>
                    <a:gd name="T0" fmla="*/ 0 w 21600"/>
                    <a:gd name="T1" fmla="*/ 0 h 23857"/>
                    <a:gd name="T2" fmla="*/ 0 w 21600"/>
                    <a:gd name="T3" fmla="*/ 0 h 23857"/>
                    <a:gd name="T4" fmla="*/ 0 w 21600"/>
                    <a:gd name="T5" fmla="*/ 0 h 23857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3857"/>
                    <a:gd name="T11" fmla="*/ 21600 w 21600"/>
                    <a:gd name="T12" fmla="*/ 23857 h 2385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3857" fill="none" extrusionOk="0">
                      <a:moveTo>
                        <a:pt x="352" y="23857"/>
                      </a:moveTo>
                      <a:cubicBezTo>
                        <a:pt x="118" y="22574"/>
                        <a:pt x="0" y="21273"/>
                        <a:pt x="0" y="19969"/>
                      </a:cubicBezTo>
                      <a:cubicBezTo>
                        <a:pt x="-1" y="11219"/>
                        <a:pt x="5278" y="3334"/>
                        <a:pt x="13366" y="-1"/>
                      </a:cubicBezTo>
                    </a:path>
                    <a:path w="21600" h="23857" stroke="0" extrusionOk="0">
                      <a:moveTo>
                        <a:pt x="352" y="23857"/>
                      </a:moveTo>
                      <a:cubicBezTo>
                        <a:pt x="118" y="22574"/>
                        <a:pt x="0" y="21273"/>
                        <a:pt x="0" y="19969"/>
                      </a:cubicBezTo>
                      <a:cubicBezTo>
                        <a:pt x="-1" y="11219"/>
                        <a:pt x="5278" y="3334"/>
                        <a:pt x="13366" y="-1"/>
                      </a:cubicBezTo>
                      <a:lnTo>
                        <a:pt x="21600" y="19969"/>
                      </a:lnTo>
                      <a:close/>
                    </a:path>
                  </a:pathLst>
                </a:custGeom>
                <a:noFill/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0713" name="Freeform 1152"/>
                <p:cNvSpPr>
                  <a:spLocks/>
                </p:cNvSpPr>
                <p:nvPr/>
              </p:nvSpPr>
              <p:spPr bwMode="auto">
                <a:xfrm>
                  <a:off x="1615" y="1632"/>
                  <a:ext cx="133" cy="71"/>
                </a:xfrm>
                <a:custGeom>
                  <a:avLst/>
                  <a:gdLst>
                    <a:gd name="T0" fmla="*/ 133 w 133"/>
                    <a:gd name="T1" fmla="*/ 9 h 71"/>
                    <a:gd name="T2" fmla="*/ 0 w 133"/>
                    <a:gd name="T3" fmla="*/ 0 h 71"/>
                    <a:gd name="T4" fmla="*/ 18 w 133"/>
                    <a:gd name="T5" fmla="*/ 71 h 71"/>
                    <a:gd name="T6" fmla="*/ 133 w 133"/>
                    <a:gd name="T7" fmla="*/ 9 h 71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33"/>
                    <a:gd name="T13" fmla="*/ 0 h 71"/>
                    <a:gd name="T14" fmla="*/ 133 w 133"/>
                    <a:gd name="T15" fmla="*/ 71 h 71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33" h="71">
                      <a:moveTo>
                        <a:pt x="133" y="9"/>
                      </a:moveTo>
                      <a:lnTo>
                        <a:pt x="0" y="0"/>
                      </a:lnTo>
                      <a:lnTo>
                        <a:pt x="18" y="71"/>
                      </a:lnTo>
                      <a:lnTo>
                        <a:pt x="133" y="9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0714" name="Rectangle 1153"/>
                <p:cNvSpPr>
                  <a:spLocks noChangeArrowheads="1"/>
                </p:cNvSpPr>
                <p:nvPr/>
              </p:nvSpPr>
              <p:spPr bwMode="auto">
                <a:xfrm>
                  <a:off x="1562" y="1473"/>
                  <a:ext cx="81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>
                      <a:solidFill>
                        <a:srgbClr val="000000"/>
                      </a:solidFill>
                      <a:latin typeface="Times New Roman" pitchFamily="18" charset="0"/>
                      <a:ea typeface="標楷體" pitchFamily="65" charset="-120"/>
                    </a:rPr>
                    <a:t>+</a:t>
                  </a:r>
                  <a:endParaRPr lang="en-US" altLang="zh-TW" sz="2000" b="1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</p:grpSp>
          <p:pic>
            <p:nvPicPr>
              <p:cNvPr id="540711" name="Picture 1154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36" y="2240"/>
                <a:ext cx="283" cy="2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540681" name="Rectangle 1155"/>
          <p:cNvSpPr>
            <a:spLocks noChangeArrowheads="1"/>
          </p:cNvSpPr>
          <p:nvPr/>
        </p:nvSpPr>
        <p:spPr bwMode="auto">
          <a:xfrm>
            <a:off x="3038475" y="1323975"/>
            <a:ext cx="34671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zh-TW" b="1" u="sng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MJ</a:t>
            </a:r>
            <a:r>
              <a:rPr lang="zh-TW" altLang="en-US" b="1" u="sng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公司降低成本方案如何有效？</a:t>
            </a:r>
            <a:endParaRPr lang="zh-TW" altLang="en-US" sz="2000" b="1"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9" name="Group 1156"/>
          <p:cNvGrpSpPr>
            <a:grpSpLocks/>
          </p:cNvGrpSpPr>
          <p:nvPr/>
        </p:nvGrpSpPr>
        <p:grpSpPr bwMode="auto">
          <a:xfrm>
            <a:off x="3941763" y="2619375"/>
            <a:ext cx="2251075" cy="2479675"/>
            <a:chOff x="2483" y="1606"/>
            <a:chExt cx="1503" cy="1562"/>
          </a:xfrm>
        </p:grpSpPr>
        <p:sp>
          <p:nvSpPr>
            <p:cNvPr id="540687" name="Rectangle 1157"/>
            <p:cNvSpPr>
              <a:spLocks noChangeArrowheads="1"/>
            </p:cNvSpPr>
            <p:nvPr/>
          </p:nvSpPr>
          <p:spPr bwMode="auto">
            <a:xfrm>
              <a:off x="2852" y="2954"/>
              <a:ext cx="61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員工參與</a:t>
              </a:r>
              <a:endParaRPr lang="zh-TW" altLang="en-US" sz="2000" b="1">
                <a:latin typeface="Times New Roman" pitchFamily="18" charset="0"/>
                <a:ea typeface="標楷體" pitchFamily="65" charset="-120"/>
              </a:endParaRPr>
            </a:p>
          </p:txBody>
        </p:sp>
        <p:grpSp>
          <p:nvGrpSpPr>
            <p:cNvPr id="10" name="Group 1158"/>
            <p:cNvGrpSpPr>
              <a:grpSpLocks/>
            </p:cNvGrpSpPr>
            <p:nvPr/>
          </p:nvGrpSpPr>
          <p:grpSpPr bwMode="auto">
            <a:xfrm>
              <a:off x="2483" y="2226"/>
              <a:ext cx="881" cy="728"/>
              <a:chOff x="2784" y="2385"/>
              <a:chExt cx="903" cy="780"/>
            </a:xfrm>
          </p:grpSpPr>
          <p:sp>
            <p:nvSpPr>
              <p:cNvPr id="540699" name="Arc 1159"/>
              <p:cNvSpPr>
                <a:spLocks/>
              </p:cNvSpPr>
              <p:nvPr/>
            </p:nvSpPr>
            <p:spPr bwMode="auto">
              <a:xfrm>
                <a:off x="2819" y="2385"/>
                <a:ext cx="868" cy="780"/>
              </a:xfrm>
              <a:custGeom>
                <a:avLst/>
                <a:gdLst>
                  <a:gd name="T0" fmla="*/ 0 w 20348"/>
                  <a:gd name="T1" fmla="*/ 0 h 18312"/>
                  <a:gd name="T2" fmla="*/ 0 w 20348"/>
                  <a:gd name="T3" fmla="*/ 0 h 18312"/>
                  <a:gd name="T4" fmla="*/ 0 w 20348"/>
                  <a:gd name="T5" fmla="*/ 0 h 18312"/>
                  <a:gd name="T6" fmla="*/ 0 60000 65536"/>
                  <a:gd name="T7" fmla="*/ 0 60000 65536"/>
                  <a:gd name="T8" fmla="*/ 0 60000 65536"/>
                  <a:gd name="T9" fmla="*/ 0 w 20348"/>
                  <a:gd name="T10" fmla="*/ 0 h 18312"/>
                  <a:gd name="T11" fmla="*/ 20348 w 20348"/>
                  <a:gd name="T12" fmla="*/ 18312 h 183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0348" h="18312" fill="none" extrusionOk="0">
                    <a:moveTo>
                      <a:pt x="8892" y="18311"/>
                    </a:moveTo>
                    <a:cubicBezTo>
                      <a:pt x="4766" y="15730"/>
                      <a:pt x="1633" y="11832"/>
                      <a:pt x="0" y="7247"/>
                    </a:cubicBezTo>
                  </a:path>
                  <a:path w="20348" h="18312" stroke="0" extrusionOk="0">
                    <a:moveTo>
                      <a:pt x="8892" y="18311"/>
                    </a:moveTo>
                    <a:cubicBezTo>
                      <a:pt x="4766" y="15730"/>
                      <a:pt x="1633" y="11832"/>
                      <a:pt x="0" y="7247"/>
                    </a:cubicBezTo>
                    <a:lnTo>
                      <a:pt x="20348" y="0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0700" name="Freeform 1160"/>
              <p:cNvSpPr>
                <a:spLocks/>
              </p:cNvSpPr>
              <p:nvPr/>
            </p:nvSpPr>
            <p:spPr bwMode="auto">
              <a:xfrm>
                <a:off x="2784" y="2579"/>
                <a:ext cx="71" cy="124"/>
              </a:xfrm>
              <a:custGeom>
                <a:avLst/>
                <a:gdLst>
                  <a:gd name="T0" fmla="*/ 9 w 71"/>
                  <a:gd name="T1" fmla="*/ 0 h 124"/>
                  <a:gd name="T2" fmla="*/ 0 w 71"/>
                  <a:gd name="T3" fmla="*/ 124 h 124"/>
                  <a:gd name="T4" fmla="*/ 71 w 71"/>
                  <a:gd name="T5" fmla="*/ 106 h 124"/>
                  <a:gd name="T6" fmla="*/ 9 w 71"/>
                  <a:gd name="T7" fmla="*/ 0 h 12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1"/>
                  <a:gd name="T13" fmla="*/ 0 h 124"/>
                  <a:gd name="T14" fmla="*/ 71 w 71"/>
                  <a:gd name="T15" fmla="*/ 124 h 12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1" h="124">
                    <a:moveTo>
                      <a:pt x="9" y="0"/>
                    </a:moveTo>
                    <a:lnTo>
                      <a:pt x="0" y="124"/>
                    </a:lnTo>
                    <a:lnTo>
                      <a:pt x="71" y="106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0701" name="Rectangle 1161"/>
              <p:cNvSpPr>
                <a:spLocks noChangeArrowheads="1"/>
              </p:cNvSpPr>
              <p:nvPr/>
            </p:nvSpPr>
            <p:spPr bwMode="auto">
              <a:xfrm>
                <a:off x="2899" y="2588"/>
                <a:ext cx="88" cy="1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>
                    <a:solidFill>
                      <a:srgbClr val="0000FF"/>
                    </a:solidFill>
                    <a:latin typeface="Times New Roman" pitchFamily="18" charset="0"/>
                    <a:ea typeface="標楷體" pitchFamily="65" charset="-120"/>
                  </a:rPr>
                  <a:t>+</a:t>
                </a:r>
                <a:endParaRPr lang="en-US" altLang="zh-TW" sz="2000" b="1">
                  <a:latin typeface="Times New Roman" pitchFamily="18" charset="0"/>
                  <a:ea typeface="標楷體" pitchFamily="65" charset="-120"/>
                </a:endParaRPr>
              </a:p>
            </p:txBody>
          </p:sp>
        </p:grpSp>
        <p:sp>
          <p:nvSpPr>
            <p:cNvPr id="540689" name="Rectangle 1162"/>
            <p:cNvSpPr>
              <a:spLocks noChangeArrowheads="1"/>
            </p:cNvSpPr>
            <p:nvPr/>
          </p:nvSpPr>
          <p:spPr bwMode="auto">
            <a:xfrm>
              <a:off x="3249" y="1650"/>
              <a:ext cx="61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工作壓力</a:t>
              </a:r>
              <a:endParaRPr lang="zh-TW" altLang="en-US" sz="2000" b="1">
                <a:latin typeface="Times New Roman" pitchFamily="18" charset="0"/>
                <a:ea typeface="標楷體" pitchFamily="65" charset="-120"/>
              </a:endParaRPr>
            </a:p>
          </p:txBody>
        </p:sp>
        <p:grpSp>
          <p:nvGrpSpPr>
            <p:cNvPr id="11" name="Group 1163"/>
            <p:cNvGrpSpPr>
              <a:grpSpLocks/>
            </p:cNvGrpSpPr>
            <p:nvPr/>
          </p:nvGrpSpPr>
          <p:grpSpPr bwMode="auto">
            <a:xfrm>
              <a:off x="2511" y="1606"/>
              <a:ext cx="986" cy="1354"/>
              <a:chOff x="2834" y="1765"/>
              <a:chExt cx="986" cy="1354"/>
            </a:xfrm>
          </p:grpSpPr>
          <p:sp>
            <p:nvSpPr>
              <p:cNvPr id="540696" name="Arc 1164"/>
              <p:cNvSpPr>
                <a:spLocks/>
              </p:cNvSpPr>
              <p:nvPr/>
            </p:nvSpPr>
            <p:spPr bwMode="auto">
              <a:xfrm>
                <a:off x="2834" y="1967"/>
                <a:ext cx="986" cy="1152"/>
              </a:xfrm>
              <a:custGeom>
                <a:avLst/>
                <a:gdLst>
                  <a:gd name="T0" fmla="*/ 0 w 17305"/>
                  <a:gd name="T1" fmla="*/ 0 h 20229"/>
                  <a:gd name="T2" fmla="*/ 0 w 17305"/>
                  <a:gd name="T3" fmla="*/ 0 h 20229"/>
                  <a:gd name="T4" fmla="*/ 0 w 17305"/>
                  <a:gd name="T5" fmla="*/ 0 h 20229"/>
                  <a:gd name="T6" fmla="*/ 0 60000 65536"/>
                  <a:gd name="T7" fmla="*/ 0 60000 65536"/>
                  <a:gd name="T8" fmla="*/ 0 60000 65536"/>
                  <a:gd name="T9" fmla="*/ 0 w 17305"/>
                  <a:gd name="T10" fmla="*/ 0 h 20229"/>
                  <a:gd name="T11" fmla="*/ 17305 w 17305"/>
                  <a:gd name="T12" fmla="*/ 20229 h 2022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7305" h="20229" fill="none" extrusionOk="0">
                    <a:moveTo>
                      <a:pt x="0" y="7302"/>
                    </a:moveTo>
                    <a:cubicBezTo>
                      <a:pt x="2477" y="3985"/>
                      <a:pt x="5855" y="1450"/>
                      <a:pt x="9732" y="-1"/>
                    </a:cubicBezTo>
                  </a:path>
                  <a:path w="17305" h="20229" stroke="0" extrusionOk="0">
                    <a:moveTo>
                      <a:pt x="0" y="7302"/>
                    </a:moveTo>
                    <a:cubicBezTo>
                      <a:pt x="2477" y="3985"/>
                      <a:pt x="5855" y="1450"/>
                      <a:pt x="9732" y="-1"/>
                    </a:cubicBezTo>
                    <a:lnTo>
                      <a:pt x="17305" y="20229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0697" name="Freeform 1165"/>
              <p:cNvSpPr>
                <a:spLocks/>
              </p:cNvSpPr>
              <p:nvPr/>
            </p:nvSpPr>
            <p:spPr bwMode="auto">
              <a:xfrm>
                <a:off x="3377" y="1924"/>
                <a:ext cx="133" cy="71"/>
              </a:xfrm>
              <a:custGeom>
                <a:avLst/>
                <a:gdLst>
                  <a:gd name="T0" fmla="*/ 133 w 133"/>
                  <a:gd name="T1" fmla="*/ 9 h 71"/>
                  <a:gd name="T2" fmla="*/ 0 w 133"/>
                  <a:gd name="T3" fmla="*/ 0 h 71"/>
                  <a:gd name="T4" fmla="*/ 18 w 133"/>
                  <a:gd name="T5" fmla="*/ 71 h 71"/>
                  <a:gd name="T6" fmla="*/ 133 w 133"/>
                  <a:gd name="T7" fmla="*/ 9 h 7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3"/>
                  <a:gd name="T13" fmla="*/ 0 h 71"/>
                  <a:gd name="T14" fmla="*/ 133 w 133"/>
                  <a:gd name="T15" fmla="*/ 71 h 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3" h="71">
                    <a:moveTo>
                      <a:pt x="133" y="9"/>
                    </a:moveTo>
                    <a:lnTo>
                      <a:pt x="0" y="0"/>
                    </a:lnTo>
                    <a:lnTo>
                      <a:pt x="18" y="71"/>
                    </a:lnTo>
                    <a:lnTo>
                      <a:pt x="133" y="9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0698" name="Rectangle 1166"/>
              <p:cNvSpPr>
                <a:spLocks noChangeArrowheads="1"/>
              </p:cNvSpPr>
              <p:nvPr/>
            </p:nvSpPr>
            <p:spPr bwMode="auto">
              <a:xfrm>
                <a:off x="3324" y="1765"/>
                <a:ext cx="86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>
                    <a:solidFill>
                      <a:srgbClr val="000000"/>
                    </a:solidFill>
                    <a:latin typeface="Times New Roman" pitchFamily="18" charset="0"/>
                    <a:ea typeface="標楷體" pitchFamily="65" charset="-120"/>
                  </a:rPr>
                  <a:t>+</a:t>
                </a:r>
                <a:endParaRPr lang="en-US" altLang="zh-TW" sz="2000" b="1">
                  <a:latin typeface="Times New Roman" pitchFamily="18" charset="0"/>
                  <a:ea typeface="標楷體" pitchFamily="65" charset="-120"/>
                </a:endParaRPr>
              </a:p>
            </p:txBody>
          </p:sp>
        </p:grpSp>
        <p:grpSp>
          <p:nvGrpSpPr>
            <p:cNvPr id="12" name="Group 1167"/>
            <p:cNvGrpSpPr>
              <a:grpSpLocks/>
            </p:cNvGrpSpPr>
            <p:nvPr/>
          </p:nvGrpSpPr>
          <p:grpSpPr bwMode="auto">
            <a:xfrm>
              <a:off x="3419" y="1820"/>
              <a:ext cx="567" cy="1348"/>
              <a:chOff x="3687" y="1995"/>
              <a:chExt cx="717" cy="1524"/>
            </a:xfrm>
          </p:grpSpPr>
          <p:sp>
            <p:nvSpPr>
              <p:cNvPr id="540693" name="Arc 1168"/>
              <p:cNvSpPr>
                <a:spLocks/>
              </p:cNvSpPr>
              <p:nvPr/>
            </p:nvSpPr>
            <p:spPr bwMode="auto">
              <a:xfrm>
                <a:off x="3687" y="1995"/>
                <a:ext cx="717" cy="1301"/>
              </a:xfrm>
              <a:custGeom>
                <a:avLst/>
                <a:gdLst>
                  <a:gd name="T0" fmla="*/ 0 w 21600"/>
                  <a:gd name="T1" fmla="*/ 0 h 39190"/>
                  <a:gd name="T2" fmla="*/ 0 w 21600"/>
                  <a:gd name="T3" fmla="*/ 0 h 39190"/>
                  <a:gd name="T4" fmla="*/ 0 w 21600"/>
                  <a:gd name="T5" fmla="*/ 0 h 3919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9190"/>
                  <a:gd name="T11" fmla="*/ 21600 w 21600"/>
                  <a:gd name="T12" fmla="*/ 39190 h 3919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9190" fill="none" extrusionOk="0">
                    <a:moveTo>
                      <a:pt x="11722" y="0"/>
                    </a:moveTo>
                    <a:cubicBezTo>
                      <a:pt x="17880" y="3979"/>
                      <a:pt x="21600" y="10810"/>
                      <a:pt x="21600" y="18142"/>
                    </a:cubicBezTo>
                    <a:cubicBezTo>
                      <a:pt x="21600" y="28202"/>
                      <a:pt x="14653" y="36931"/>
                      <a:pt x="4850" y="39190"/>
                    </a:cubicBezTo>
                  </a:path>
                  <a:path w="21600" h="39190" stroke="0" extrusionOk="0">
                    <a:moveTo>
                      <a:pt x="11722" y="0"/>
                    </a:moveTo>
                    <a:cubicBezTo>
                      <a:pt x="17880" y="3979"/>
                      <a:pt x="21600" y="10810"/>
                      <a:pt x="21600" y="18142"/>
                    </a:cubicBezTo>
                    <a:cubicBezTo>
                      <a:pt x="21600" y="28202"/>
                      <a:pt x="14653" y="36931"/>
                      <a:pt x="4850" y="39190"/>
                    </a:cubicBezTo>
                    <a:lnTo>
                      <a:pt x="0" y="18142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0694" name="Freeform 1169"/>
              <p:cNvSpPr>
                <a:spLocks/>
              </p:cNvSpPr>
              <p:nvPr/>
            </p:nvSpPr>
            <p:spPr bwMode="auto">
              <a:xfrm>
                <a:off x="3731" y="3252"/>
                <a:ext cx="124" cy="71"/>
              </a:xfrm>
              <a:custGeom>
                <a:avLst/>
                <a:gdLst>
                  <a:gd name="T0" fmla="*/ 0 w 124"/>
                  <a:gd name="T1" fmla="*/ 53 h 71"/>
                  <a:gd name="T2" fmla="*/ 124 w 124"/>
                  <a:gd name="T3" fmla="*/ 71 h 71"/>
                  <a:gd name="T4" fmla="*/ 115 w 124"/>
                  <a:gd name="T5" fmla="*/ 0 h 71"/>
                  <a:gd name="T6" fmla="*/ 0 w 124"/>
                  <a:gd name="T7" fmla="*/ 53 h 7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4"/>
                  <a:gd name="T13" fmla="*/ 0 h 71"/>
                  <a:gd name="T14" fmla="*/ 124 w 124"/>
                  <a:gd name="T15" fmla="*/ 71 h 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4" h="71">
                    <a:moveTo>
                      <a:pt x="0" y="53"/>
                    </a:moveTo>
                    <a:lnTo>
                      <a:pt x="124" y="71"/>
                    </a:lnTo>
                    <a:lnTo>
                      <a:pt x="115" y="0"/>
                    </a:lnTo>
                    <a:lnTo>
                      <a:pt x="0" y="53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0695" name="Rectangle 1170"/>
              <p:cNvSpPr>
                <a:spLocks noChangeArrowheads="1"/>
              </p:cNvSpPr>
              <p:nvPr/>
            </p:nvSpPr>
            <p:spPr bwMode="auto">
              <a:xfrm>
                <a:off x="3829" y="3323"/>
                <a:ext cx="64" cy="1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>
                    <a:solidFill>
                      <a:srgbClr val="0000FF"/>
                    </a:solidFill>
                    <a:latin typeface="Times New Roman" pitchFamily="18" charset="0"/>
                    <a:ea typeface="標楷體" pitchFamily="65" charset="-120"/>
                  </a:rPr>
                  <a:t>-</a:t>
                </a:r>
                <a:endParaRPr lang="en-US" altLang="zh-TW" sz="2000" b="1">
                  <a:latin typeface="Times New Roman" pitchFamily="18" charset="0"/>
                  <a:ea typeface="標楷體" pitchFamily="65" charset="-120"/>
                </a:endParaRPr>
              </a:p>
            </p:txBody>
          </p:sp>
        </p:grpSp>
        <p:pic>
          <p:nvPicPr>
            <p:cNvPr id="540692" name="Picture 117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49" y="2239"/>
              <a:ext cx="283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3" name="Group 1172"/>
          <p:cNvGrpSpPr>
            <a:grpSpLocks/>
          </p:cNvGrpSpPr>
          <p:nvPr/>
        </p:nvGrpSpPr>
        <p:grpSpPr bwMode="auto">
          <a:xfrm>
            <a:off x="5562600" y="4014788"/>
            <a:ext cx="1258888" cy="1212850"/>
            <a:chOff x="2120" y="2526"/>
            <a:chExt cx="653" cy="836"/>
          </a:xfrm>
        </p:grpSpPr>
        <p:sp>
          <p:nvSpPr>
            <p:cNvPr id="540684" name="Arc 1173"/>
            <p:cNvSpPr>
              <a:spLocks/>
            </p:cNvSpPr>
            <p:nvPr/>
          </p:nvSpPr>
          <p:spPr bwMode="auto">
            <a:xfrm>
              <a:off x="2120" y="2526"/>
              <a:ext cx="653" cy="616"/>
            </a:xfrm>
            <a:custGeom>
              <a:avLst/>
              <a:gdLst>
                <a:gd name="T0" fmla="*/ 0 w 21528"/>
                <a:gd name="T1" fmla="*/ 0 h 20312"/>
                <a:gd name="T2" fmla="*/ 0 w 21528"/>
                <a:gd name="T3" fmla="*/ 0 h 20312"/>
                <a:gd name="T4" fmla="*/ 0 w 21528"/>
                <a:gd name="T5" fmla="*/ 0 h 20312"/>
                <a:gd name="T6" fmla="*/ 0 60000 65536"/>
                <a:gd name="T7" fmla="*/ 0 60000 65536"/>
                <a:gd name="T8" fmla="*/ 0 60000 65536"/>
                <a:gd name="T9" fmla="*/ 0 w 21528"/>
                <a:gd name="T10" fmla="*/ 0 h 20312"/>
                <a:gd name="T11" fmla="*/ 21528 w 21528"/>
                <a:gd name="T12" fmla="*/ 20312 h 20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28" h="20312" fill="none" extrusionOk="0">
                  <a:moveTo>
                    <a:pt x="21527" y="1765"/>
                  </a:moveTo>
                  <a:cubicBezTo>
                    <a:pt x="20836" y="10190"/>
                    <a:pt x="15295" y="17437"/>
                    <a:pt x="7347" y="20312"/>
                  </a:cubicBezTo>
                </a:path>
                <a:path w="21528" h="20312" stroke="0" extrusionOk="0">
                  <a:moveTo>
                    <a:pt x="21527" y="1765"/>
                  </a:moveTo>
                  <a:cubicBezTo>
                    <a:pt x="20836" y="10190"/>
                    <a:pt x="15295" y="17437"/>
                    <a:pt x="7347" y="2031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0685" name="Freeform 1174"/>
            <p:cNvSpPr>
              <a:spLocks/>
            </p:cNvSpPr>
            <p:nvPr/>
          </p:nvSpPr>
          <p:spPr bwMode="auto">
            <a:xfrm>
              <a:off x="2226" y="3101"/>
              <a:ext cx="124" cy="71"/>
            </a:xfrm>
            <a:custGeom>
              <a:avLst/>
              <a:gdLst>
                <a:gd name="T0" fmla="*/ 0 w 124"/>
                <a:gd name="T1" fmla="*/ 71 h 71"/>
                <a:gd name="T2" fmla="*/ 124 w 124"/>
                <a:gd name="T3" fmla="*/ 71 h 71"/>
                <a:gd name="T4" fmla="*/ 107 w 124"/>
                <a:gd name="T5" fmla="*/ 0 h 71"/>
                <a:gd name="T6" fmla="*/ 0 w 124"/>
                <a:gd name="T7" fmla="*/ 71 h 7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4"/>
                <a:gd name="T13" fmla="*/ 0 h 71"/>
                <a:gd name="T14" fmla="*/ 124 w 124"/>
                <a:gd name="T15" fmla="*/ 71 h 7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4" h="71">
                  <a:moveTo>
                    <a:pt x="0" y="71"/>
                  </a:moveTo>
                  <a:lnTo>
                    <a:pt x="124" y="71"/>
                  </a:lnTo>
                  <a:lnTo>
                    <a:pt x="107" y="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0686" name="Rectangle 1175"/>
            <p:cNvSpPr>
              <a:spLocks noChangeArrowheads="1"/>
            </p:cNvSpPr>
            <p:nvPr/>
          </p:nvSpPr>
          <p:spPr bwMode="auto">
            <a:xfrm>
              <a:off x="2333" y="3173"/>
              <a:ext cx="67" cy="1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5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5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35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35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5046" grpId="0" autoUpdateAnimBg="0"/>
      <p:bldP spid="1235047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078338-6A25-4A82-8803-2269E20813EF}" type="slidenum">
              <a:rPr lang="en-US" altLang="zh-TW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A</a:t>
            </a:r>
            <a:r>
              <a:rPr lang="zh-TW" altLang="en-US" smtClean="0"/>
              <a:t>型與</a:t>
            </a:r>
            <a:r>
              <a:rPr lang="en-US" altLang="zh-TW" smtClean="0"/>
              <a:t>B</a:t>
            </a:r>
            <a:r>
              <a:rPr lang="zh-TW" altLang="en-US" smtClean="0"/>
              <a:t>型知識？</a:t>
            </a:r>
          </a:p>
        </p:txBody>
      </p:sp>
      <p:sp>
        <p:nvSpPr>
          <p:cNvPr id="321539" name="Text Box 3"/>
          <p:cNvSpPr txBox="1">
            <a:spLocks noChangeArrowheads="1"/>
          </p:cNvSpPr>
          <p:nvPr/>
        </p:nvSpPr>
        <p:spPr bwMode="auto">
          <a:xfrm>
            <a:off x="238125" y="1625600"/>
            <a:ext cx="8599488" cy="5191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超越「降低成本」的舊框架非來自於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型知識的操作，</a:t>
            </a:r>
          </a:p>
        </p:txBody>
      </p:sp>
      <p:sp>
        <p:nvSpPr>
          <p:cNvPr id="321540" name="Text Box 4"/>
          <p:cNvSpPr txBox="1">
            <a:spLocks noChangeArrowheads="1"/>
          </p:cNvSpPr>
          <p:nvPr/>
        </p:nvSpPr>
        <p:spPr bwMode="auto">
          <a:xfrm>
            <a:off x="1582738" y="2235200"/>
            <a:ext cx="5775325" cy="519113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主要係來自於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A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型知識的妥善管理。</a:t>
            </a:r>
          </a:p>
        </p:txBody>
      </p:sp>
      <p:grpSp>
        <p:nvGrpSpPr>
          <p:cNvPr id="2" name="Group 101"/>
          <p:cNvGrpSpPr>
            <a:grpSpLocks/>
          </p:cNvGrpSpPr>
          <p:nvPr/>
        </p:nvGrpSpPr>
        <p:grpSpPr bwMode="auto">
          <a:xfrm>
            <a:off x="2489200" y="2895600"/>
            <a:ext cx="3862388" cy="3276600"/>
            <a:chOff x="1568" y="1824"/>
            <a:chExt cx="2433" cy="2064"/>
          </a:xfrm>
        </p:grpSpPr>
        <p:sp>
          <p:nvSpPr>
            <p:cNvPr id="541703" name="Rectangle 76"/>
            <p:cNvSpPr>
              <a:spLocks noChangeArrowheads="1"/>
            </p:cNvSpPr>
            <p:nvPr/>
          </p:nvSpPr>
          <p:spPr bwMode="auto">
            <a:xfrm>
              <a:off x="1615" y="1824"/>
              <a:ext cx="2386" cy="2064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3" name="Group 77"/>
            <p:cNvGrpSpPr>
              <a:grpSpLocks/>
            </p:cNvGrpSpPr>
            <p:nvPr/>
          </p:nvGrpSpPr>
          <p:grpSpPr bwMode="auto">
            <a:xfrm>
              <a:off x="1937" y="2223"/>
              <a:ext cx="2000" cy="1591"/>
              <a:chOff x="1584" y="1344"/>
              <a:chExt cx="2544" cy="1776"/>
            </a:xfrm>
          </p:grpSpPr>
          <p:sp>
            <p:nvSpPr>
              <p:cNvPr id="541725" name="Rectangle 78"/>
              <p:cNvSpPr>
                <a:spLocks noChangeArrowheads="1"/>
              </p:cNvSpPr>
              <p:nvPr/>
            </p:nvSpPr>
            <p:spPr bwMode="auto">
              <a:xfrm>
                <a:off x="1584" y="1344"/>
                <a:ext cx="2544" cy="1776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zh-TW" altLang="zh-TW" sz="1400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541726" name="Line 79"/>
              <p:cNvSpPr>
                <a:spLocks noChangeShapeType="1"/>
              </p:cNvSpPr>
              <p:nvPr/>
            </p:nvSpPr>
            <p:spPr bwMode="auto">
              <a:xfrm>
                <a:off x="1584" y="2256"/>
                <a:ext cx="2544" cy="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41727" name="Line 80"/>
              <p:cNvSpPr>
                <a:spLocks noChangeShapeType="1"/>
              </p:cNvSpPr>
              <p:nvPr/>
            </p:nvSpPr>
            <p:spPr bwMode="auto">
              <a:xfrm>
                <a:off x="2832" y="1344"/>
                <a:ext cx="0" cy="177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541705" name="Text Box 81"/>
            <p:cNvSpPr txBox="1">
              <a:spLocks noChangeArrowheads="1"/>
            </p:cNvSpPr>
            <p:nvPr/>
          </p:nvSpPr>
          <p:spPr bwMode="auto">
            <a:xfrm>
              <a:off x="2478" y="1835"/>
              <a:ext cx="67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知識的形成</a:t>
              </a:r>
            </a:p>
          </p:txBody>
        </p:sp>
        <p:sp>
          <p:nvSpPr>
            <p:cNvPr id="541706" name="Text Box 82"/>
            <p:cNvSpPr txBox="1">
              <a:spLocks noChangeArrowheads="1"/>
            </p:cNvSpPr>
            <p:nvPr/>
          </p:nvSpPr>
          <p:spPr bwMode="auto">
            <a:xfrm>
              <a:off x="2124" y="2004"/>
              <a:ext cx="45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結構化</a:t>
              </a:r>
            </a:p>
          </p:txBody>
        </p:sp>
        <p:sp>
          <p:nvSpPr>
            <p:cNvPr id="541707" name="Text Box 83"/>
            <p:cNvSpPr txBox="1">
              <a:spLocks noChangeArrowheads="1"/>
            </p:cNvSpPr>
            <p:nvPr/>
          </p:nvSpPr>
          <p:spPr bwMode="auto">
            <a:xfrm>
              <a:off x="3001" y="2004"/>
              <a:ext cx="56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未結構化</a:t>
              </a:r>
            </a:p>
          </p:txBody>
        </p:sp>
        <p:sp>
          <p:nvSpPr>
            <p:cNvPr id="541708" name="Text Box 84"/>
            <p:cNvSpPr txBox="1">
              <a:spLocks noChangeArrowheads="1"/>
            </p:cNvSpPr>
            <p:nvPr/>
          </p:nvSpPr>
          <p:spPr bwMode="auto">
            <a:xfrm>
              <a:off x="1568" y="2524"/>
              <a:ext cx="228" cy="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識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的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分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享</a:t>
              </a:r>
            </a:p>
          </p:txBody>
        </p:sp>
        <p:sp>
          <p:nvSpPr>
            <p:cNvPr id="541709" name="Text Box 85"/>
            <p:cNvSpPr txBox="1">
              <a:spLocks noChangeArrowheads="1"/>
            </p:cNvSpPr>
            <p:nvPr/>
          </p:nvSpPr>
          <p:spPr bwMode="auto">
            <a:xfrm>
              <a:off x="1686" y="2262"/>
              <a:ext cx="229" cy="1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altLang="zh-TW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</a:t>
              </a: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道</a:t>
              </a:r>
            </a:p>
            <a:p>
              <a:pPr algn="ctr"/>
              <a:endParaRPr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endParaRPr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endParaRPr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不</a:t>
              </a: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</a:t>
              </a: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道</a:t>
              </a:r>
            </a:p>
          </p:txBody>
        </p:sp>
        <p:sp>
          <p:nvSpPr>
            <p:cNvPr id="541710" name="Text Box 86"/>
            <p:cNvSpPr txBox="1">
              <a:spLocks noChangeArrowheads="1"/>
            </p:cNvSpPr>
            <p:nvPr/>
          </p:nvSpPr>
          <p:spPr bwMode="auto">
            <a:xfrm>
              <a:off x="2128" y="3451"/>
              <a:ext cx="116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zh-TW" altLang="zh-TW" sz="1400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541711" name="Text Box 87"/>
            <p:cNvSpPr txBox="1">
              <a:spLocks noChangeArrowheads="1"/>
            </p:cNvSpPr>
            <p:nvPr/>
          </p:nvSpPr>
          <p:spPr bwMode="auto">
            <a:xfrm>
              <a:off x="2081" y="2352"/>
              <a:ext cx="52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B</a:t>
              </a:r>
              <a:r>
                <a:rPr lang="zh-TW" altLang="en-US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541712" name="Text Box 88"/>
            <p:cNvSpPr txBox="1">
              <a:spLocks noChangeArrowheads="1"/>
            </p:cNvSpPr>
            <p:nvPr/>
          </p:nvSpPr>
          <p:spPr bwMode="auto">
            <a:xfrm>
              <a:off x="2979" y="2352"/>
              <a:ext cx="53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latin typeface="Times New Roman" pitchFamily="18" charset="0"/>
                  <a:ea typeface="標楷體" pitchFamily="65" charset="-120"/>
                </a:rPr>
                <a:t>A</a:t>
              </a:r>
              <a:r>
                <a:rPr lang="zh-TW" altLang="en-US" sz="1400"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541713" name="Text Box 89"/>
            <p:cNvSpPr txBox="1">
              <a:spLocks noChangeArrowheads="1"/>
            </p:cNvSpPr>
            <p:nvPr/>
          </p:nvSpPr>
          <p:spPr bwMode="auto">
            <a:xfrm>
              <a:off x="2984" y="3556"/>
              <a:ext cx="57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solidFill>
                    <a:srgbClr val="FF9900"/>
                  </a:solidFill>
                  <a:latin typeface="Times New Roman" pitchFamily="18" charset="0"/>
                  <a:ea typeface="標楷體" pitchFamily="65" charset="-120"/>
                </a:rPr>
                <a:t>A’</a:t>
              </a:r>
              <a:r>
                <a:rPr lang="zh-TW" altLang="en-US" sz="1400">
                  <a:solidFill>
                    <a:srgbClr val="FF9900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541714" name="Text Box 90"/>
            <p:cNvSpPr txBox="1">
              <a:spLocks noChangeArrowheads="1"/>
            </p:cNvSpPr>
            <p:nvPr/>
          </p:nvSpPr>
          <p:spPr bwMode="auto">
            <a:xfrm>
              <a:off x="2087" y="3556"/>
              <a:ext cx="5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B’</a:t>
              </a:r>
              <a:r>
                <a:rPr lang="zh-TW" altLang="en-US" sz="1400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541715" name="Text Box 91"/>
            <p:cNvSpPr txBox="1">
              <a:spLocks noChangeArrowheads="1"/>
            </p:cNvSpPr>
            <p:nvPr/>
          </p:nvSpPr>
          <p:spPr bwMode="auto">
            <a:xfrm>
              <a:off x="2018" y="2548"/>
              <a:ext cx="822" cy="332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藉由教育訓練</a:t>
              </a:r>
            </a:p>
            <a:p>
              <a:r>
                <a:rPr lang="zh-TW" altLang="en-US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 落實執行方案</a:t>
              </a:r>
            </a:p>
          </p:txBody>
        </p:sp>
        <p:sp>
          <p:nvSpPr>
            <p:cNvPr id="541716" name="Text Box 92"/>
            <p:cNvSpPr txBox="1">
              <a:spLocks noChangeArrowheads="1"/>
            </p:cNvSpPr>
            <p:nvPr/>
          </p:nvSpPr>
          <p:spPr bwMode="auto">
            <a:xfrm>
              <a:off x="1937" y="3163"/>
              <a:ext cx="823" cy="331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藉由制度規範</a:t>
              </a:r>
            </a:p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以回復技能</a:t>
              </a:r>
            </a:p>
          </p:txBody>
        </p:sp>
        <p:sp>
          <p:nvSpPr>
            <p:cNvPr id="541717" name="AutoShape 93"/>
            <p:cNvSpPr>
              <a:spLocks noChangeArrowheads="1"/>
            </p:cNvSpPr>
            <p:nvPr/>
          </p:nvSpPr>
          <p:spPr bwMode="auto">
            <a:xfrm>
              <a:off x="2260" y="2889"/>
              <a:ext cx="246" cy="333"/>
            </a:xfrm>
            <a:prstGeom prst="upArrow">
              <a:avLst>
                <a:gd name="adj1" fmla="val 50000"/>
                <a:gd name="adj2" fmla="val 33841"/>
              </a:avLst>
            </a:prstGeom>
            <a:solidFill>
              <a:srgbClr val="99CCFF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1718" name="Text Box 94"/>
            <p:cNvSpPr txBox="1">
              <a:spLocks noChangeArrowheads="1"/>
            </p:cNvSpPr>
            <p:nvPr/>
          </p:nvSpPr>
          <p:spPr bwMode="auto">
            <a:xfrm>
              <a:off x="2905" y="3192"/>
              <a:ext cx="1018" cy="331"/>
            </a:xfrm>
            <a:prstGeom prst="rect">
              <a:avLst/>
            </a:prstGeom>
            <a:solidFill>
              <a:srgbClr val="0099CC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藉由多元群組創新</a:t>
              </a:r>
            </a:p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互動以超越舊框架</a:t>
              </a:r>
            </a:p>
          </p:txBody>
        </p:sp>
        <p:sp>
          <p:nvSpPr>
            <p:cNvPr id="541719" name="Text Box 95"/>
            <p:cNvSpPr txBox="1">
              <a:spLocks noChangeArrowheads="1"/>
            </p:cNvSpPr>
            <p:nvPr/>
          </p:nvSpPr>
          <p:spPr bwMode="auto">
            <a:xfrm>
              <a:off x="2949" y="2548"/>
              <a:ext cx="822" cy="332"/>
            </a:xfrm>
            <a:prstGeom prst="rect">
              <a:avLst/>
            </a:prstGeom>
            <a:solidFill>
              <a:srgbClr val="66FF33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藉由功能團隊</a:t>
              </a:r>
            </a:p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發展執行方案</a:t>
              </a:r>
            </a:p>
          </p:txBody>
        </p:sp>
        <p:sp>
          <p:nvSpPr>
            <p:cNvPr id="541720" name="AutoShape 96"/>
            <p:cNvSpPr>
              <a:spLocks noChangeArrowheads="1"/>
            </p:cNvSpPr>
            <p:nvPr/>
          </p:nvSpPr>
          <p:spPr bwMode="auto">
            <a:xfrm>
              <a:off x="2706" y="2617"/>
              <a:ext cx="242" cy="272"/>
            </a:xfrm>
            <a:prstGeom prst="leftArrow">
              <a:avLst>
                <a:gd name="adj1" fmla="val 50000"/>
                <a:gd name="adj2" fmla="val 25000"/>
              </a:avLst>
            </a:prstGeom>
            <a:solidFill>
              <a:srgbClr val="66FF33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1721" name="Rectangle 97"/>
            <p:cNvSpPr>
              <a:spLocks noChangeArrowheads="1"/>
            </p:cNvSpPr>
            <p:nvPr/>
          </p:nvSpPr>
          <p:spPr bwMode="auto">
            <a:xfrm>
              <a:off x="2256" y="2976"/>
              <a:ext cx="323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sz="1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</a:t>
              </a:r>
            </a:p>
          </p:txBody>
        </p:sp>
        <p:sp>
          <p:nvSpPr>
            <p:cNvPr id="541722" name="AutoShape 98"/>
            <p:cNvSpPr>
              <a:spLocks noChangeArrowheads="1"/>
            </p:cNvSpPr>
            <p:nvPr/>
          </p:nvSpPr>
          <p:spPr bwMode="auto">
            <a:xfrm>
              <a:off x="3227" y="2889"/>
              <a:ext cx="242" cy="333"/>
            </a:xfrm>
            <a:prstGeom prst="upArrow">
              <a:avLst>
                <a:gd name="adj1" fmla="val 50000"/>
                <a:gd name="adj2" fmla="val 34401"/>
              </a:avLst>
            </a:prstGeom>
            <a:solidFill>
              <a:srgbClr val="0099CC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1723" name="Text Box 99"/>
            <p:cNvSpPr txBox="1">
              <a:spLocks noChangeArrowheads="1"/>
            </p:cNvSpPr>
            <p:nvPr/>
          </p:nvSpPr>
          <p:spPr bwMode="auto">
            <a:xfrm>
              <a:off x="3216" y="3024"/>
              <a:ext cx="216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</a:t>
              </a:r>
              <a:endParaRPr lang="en-US" altLang="zh-TW" sz="14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541724" name="Rectangle 100"/>
            <p:cNvSpPr>
              <a:spLocks noChangeArrowheads="1"/>
            </p:cNvSpPr>
            <p:nvPr/>
          </p:nvSpPr>
          <p:spPr bwMode="auto">
            <a:xfrm>
              <a:off x="2832" y="2640"/>
              <a:ext cx="216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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1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1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1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1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39" grpId="0" animBg="1" autoUpdateAnimBg="0"/>
      <p:bldP spid="321540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DA90BE-E314-446E-BBEC-C631A9EECCF6}" type="slidenum">
              <a:rPr lang="en-US" altLang="zh-TW"/>
              <a:pPr>
                <a:defRPr/>
              </a:pPr>
              <a:t>12</a:t>
            </a:fld>
            <a:endParaRPr lang="en-US" altLang="zh-TW"/>
          </a:p>
        </p:txBody>
      </p:sp>
      <p:sp>
        <p:nvSpPr>
          <p:cNvPr id="542723" name="Rectangle 2"/>
          <p:cNvSpPr>
            <a:spLocks noChangeArrowheads="1"/>
          </p:cNvSpPr>
          <p:nvPr/>
        </p:nvSpPr>
        <p:spPr bwMode="auto">
          <a:xfrm>
            <a:off x="1258888" y="1773238"/>
            <a:ext cx="6481762" cy="3743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42724" name="AutoShape 3"/>
          <p:cNvSpPr>
            <a:spLocks noChangeAspect="1" noChangeArrowheads="1" noTextEdit="1"/>
          </p:cNvSpPr>
          <p:nvPr/>
        </p:nvSpPr>
        <p:spPr bwMode="auto">
          <a:xfrm>
            <a:off x="1393825" y="1333500"/>
            <a:ext cx="635635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948676" name="Rectangle 4"/>
          <p:cNvSpPr>
            <a:spLocks noChangeArrowheads="1"/>
          </p:cNvSpPr>
          <p:nvPr/>
        </p:nvSpPr>
        <p:spPr bwMode="auto">
          <a:xfrm>
            <a:off x="4240213" y="3436938"/>
            <a:ext cx="711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 sz="16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企業</a:t>
            </a:r>
            <a:r>
              <a:rPr lang="en-US" altLang="zh-TW" sz="16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e</a:t>
            </a:r>
            <a:r>
              <a:rPr lang="zh-TW" altLang="en-US" sz="16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化</a:t>
            </a:r>
            <a:endParaRPr lang="zh-TW" altLang="en-US" sz="1600" b="1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532188" y="2300288"/>
            <a:ext cx="1079500" cy="1125537"/>
            <a:chOff x="2225" y="1449"/>
            <a:chExt cx="680" cy="709"/>
          </a:xfrm>
        </p:grpSpPr>
        <p:sp>
          <p:nvSpPr>
            <p:cNvPr id="542765" name="Arc 6"/>
            <p:cNvSpPr>
              <a:spLocks/>
            </p:cNvSpPr>
            <p:nvPr/>
          </p:nvSpPr>
          <p:spPr bwMode="auto">
            <a:xfrm>
              <a:off x="2225" y="1449"/>
              <a:ext cx="659" cy="645"/>
            </a:xfrm>
            <a:custGeom>
              <a:avLst/>
              <a:gdLst>
                <a:gd name="T0" fmla="*/ 0 w 21569"/>
                <a:gd name="T1" fmla="*/ 0 h 21149"/>
                <a:gd name="T2" fmla="*/ 0 w 21569"/>
                <a:gd name="T3" fmla="*/ 0 h 21149"/>
                <a:gd name="T4" fmla="*/ 0 w 21569"/>
                <a:gd name="T5" fmla="*/ 0 h 21149"/>
                <a:gd name="T6" fmla="*/ 0 60000 65536"/>
                <a:gd name="T7" fmla="*/ 0 60000 65536"/>
                <a:gd name="T8" fmla="*/ 0 60000 65536"/>
                <a:gd name="T9" fmla="*/ 0 w 21569"/>
                <a:gd name="T10" fmla="*/ 0 h 21149"/>
                <a:gd name="T11" fmla="*/ 21569 w 21569"/>
                <a:gd name="T12" fmla="*/ 21149 h 2114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69" h="21149" fill="none" extrusionOk="0">
                  <a:moveTo>
                    <a:pt x="4390" y="-1"/>
                  </a:moveTo>
                  <a:cubicBezTo>
                    <a:pt x="13989" y="1992"/>
                    <a:pt x="21042" y="10199"/>
                    <a:pt x="21568" y="19989"/>
                  </a:cubicBezTo>
                </a:path>
                <a:path w="21569" h="21149" stroke="0" extrusionOk="0">
                  <a:moveTo>
                    <a:pt x="4390" y="-1"/>
                  </a:moveTo>
                  <a:cubicBezTo>
                    <a:pt x="13989" y="1992"/>
                    <a:pt x="21042" y="10199"/>
                    <a:pt x="21568" y="19989"/>
                  </a:cubicBezTo>
                  <a:lnTo>
                    <a:pt x="0" y="21149"/>
                  </a:lnTo>
                  <a:close/>
                </a:path>
              </a:pathLst>
            </a:custGeom>
            <a:noFill/>
            <a:ln w="111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2766" name="Freeform 7"/>
            <p:cNvSpPr>
              <a:spLocks/>
            </p:cNvSpPr>
            <p:nvPr/>
          </p:nvSpPr>
          <p:spPr bwMode="auto">
            <a:xfrm>
              <a:off x="2848" y="2052"/>
              <a:ext cx="57" cy="106"/>
            </a:xfrm>
            <a:custGeom>
              <a:avLst/>
              <a:gdLst>
                <a:gd name="T0" fmla="*/ 28 w 57"/>
                <a:gd name="T1" fmla="*/ 106 h 106"/>
                <a:gd name="T2" fmla="*/ 57 w 57"/>
                <a:gd name="T3" fmla="*/ 7 h 106"/>
                <a:gd name="T4" fmla="*/ 0 w 57"/>
                <a:gd name="T5" fmla="*/ 0 h 106"/>
                <a:gd name="T6" fmla="*/ 28 w 57"/>
                <a:gd name="T7" fmla="*/ 106 h 10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"/>
                <a:gd name="T13" fmla="*/ 0 h 106"/>
                <a:gd name="T14" fmla="*/ 57 w 57"/>
                <a:gd name="T15" fmla="*/ 106 h 10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" h="106">
                  <a:moveTo>
                    <a:pt x="28" y="106"/>
                  </a:moveTo>
                  <a:lnTo>
                    <a:pt x="57" y="7"/>
                  </a:lnTo>
                  <a:lnTo>
                    <a:pt x="0" y="0"/>
                  </a:lnTo>
                  <a:lnTo>
                    <a:pt x="28" y="106"/>
                  </a:lnTo>
                  <a:close/>
                </a:path>
              </a:pathLst>
            </a:custGeom>
            <a:solidFill>
              <a:srgbClr val="0000FF"/>
            </a:solidFill>
            <a:ln w="111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2767" name="Rectangle 8"/>
            <p:cNvSpPr>
              <a:spLocks noChangeArrowheads="1"/>
            </p:cNvSpPr>
            <p:nvPr/>
          </p:nvSpPr>
          <p:spPr bwMode="auto">
            <a:xfrm>
              <a:off x="2756" y="2002"/>
              <a:ext cx="6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600" b="1">
                  <a:solidFill>
                    <a:srgbClr val="0000FF"/>
                  </a:solidFill>
                  <a:latin typeface="標楷體" pitchFamily="65" charset="-120"/>
                  <a:ea typeface="標楷體" pitchFamily="65" charset="-120"/>
                </a:rPr>
                <a:t>+</a:t>
              </a:r>
              <a:endParaRPr lang="en-US" altLang="zh-TW" sz="1600" b="1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979738" y="3324225"/>
            <a:ext cx="1555750" cy="1695450"/>
            <a:chOff x="1877" y="2094"/>
            <a:chExt cx="980" cy="1068"/>
          </a:xfrm>
        </p:grpSpPr>
        <p:sp>
          <p:nvSpPr>
            <p:cNvPr id="542760" name="Rectangle 10"/>
            <p:cNvSpPr>
              <a:spLocks noChangeArrowheads="1"/>
            </p:cNvSpPr>
            <p:nvPr/>
          </p:nvSpPr>
          <p:spPr bwMode="auto">
            <a:xfrm>
              <a:off x="1884" y="3008"/>
              <a:ext cx="7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 sz="16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客戶服務流程</a:t>
              </a:r>
              <a:endParaRPr lang="zh-TW" altLang="en-US" sz="1600" b="1"/>
            </a:p>
          </p:txBody>
        </p:sp>
        <p:grpSp>
          <p:nvGrpSpPr>
            <p:cNvPr id="4" name="Group 11"/>
            <p:cNvGrpSpPr>
              <a:grpSpLocks/>
            </p:cNvGrpSpPr>
            <p:nvPr/>
          </p:nvGrpSpPr>
          <p:grpSpPr bwMode="auto">
            <a:xfrm>
              <a:off x="1877" y="2094"/>
              <a:ext cx="980" cy="1040"/>
              <a:chOff x="1877" y="2094"/>
              <a:chExt cx="980" cy="1040"/>
            </a:xfrm>
          </p:grpSpPr>
          <p:sp>
            <p:nvSpPr>
              <p:cNvPr id="542762" name="Arc 12"/>
              <p:cNvSpPr>
                <a:spLocks/>
              </p:cNvSpPr>
              <p:nvPr/>
            </p:nvSpPr>
            <p:spPr bwMode="auto">
              <a:xfrm>
                <a:off x="1877" y="2094"/>
                <a:ext cx="980" cy="862"/>
              </a:xfrm>
              <a:custGeom>
                <a:avLst/>
                <a:gdLst>
                  <a:gd name="T0" fmla="*/ 0 w 21195"/>
                  <a:gd name="T1" fmla="*/ 0 h 18634"/>
                  <a:gd name="T2" fmla="*/ 0 w 21195"/>
                  <a:gd name="T3" fmla="*/ 0 h 18634"/>
                  <a:gd name="T4" fmla="*/ 0 w 21195"/>
                  <a:gd name="T5" fmla="*/ 0 h 18634"/>
                  <a:gd name="T6" fmla="*/ 0 60000 65536"/>
                  <a:gd name="T7" fmla="*/ 0 60000 65536"/>
                  <a:gd name="T8" fmla="*/ 0 60000 65536"/>
                  <a:gd name="T9" fmla="*/ 0 w 21195"/>
                  <a:gd name="T10" fmla="*/ 0 h 18634"/>
                  <a:gd name="T11" fmla="*/ 21195 w 21195"/>
                  <a:gd name="T12" fmla="*/ 18634 h 1863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195" h="18634" fill="none" extrusionOk="0">
                    <a:moveTo>
                      <a:pt x="21195" y="4161"/>
                    </a:moveTo>
                    <a:cubicBezTo>
                      <a:pt x="20003" y="10234"/>
                      <a:pt x="16263" y="15503"/>
                      <a:pt x="10924" y="18634"/>
                    </a:cubicBezTo>
                  </a:path>
                  <a:path w="21195" h="18634" stroke="0" extrusionOk="0">
                    <a:moveTo>
                      <a:pt x="21195" y="4161"/>
                    </a:moveTo>
                    <a:cubicBezTo>
                      <a:pt x="20003" y="10234"/>
                      <a:pt x="16263" y="15503"/>
                      <a:pt x="10924" y="18634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11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2763" name="Freeform 13"/>
              <p:cNvSpPr>
                <a:spLocks/>
              </p:cNvSpPr>
              <p:nvPr/>
            </p:nvSpPr>
            <p:spPr bwMode="auto">
              <a:xfrm>
                <a:off x="2295" y="2930"/>
                <a:ext cx="100" cy="71"/>
              </a:xfrm>
              <a:custGeom>
                <a:avLst/>
                <a:gdLst>
                  <a:gd name="T0" fmla="*/ 0 w 100"/>
                  <a:gd name="T1" fmla="*/ 71 h 71"/>
                  <a:gd name="T2" fmla="*/ 100 w 100"/>
                  <a:gd name="T3" fmla="*/ 50 h 71"/>
                  <a:gd name="T4" fmla="*/ 71 w 100"/>
                  <a:gd name="T5" fmla="*/ 0 h 71"/>
                  <a:gd name="T6" fmla="*/ 0 w 100"/>
                  <a:gd name="T7" fmla="*/ 71 h 7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0"/>
                  <a:gd name="T13" fmla="*/ 0 h 71"/>
                  <a:gd name="T14" fmla="*/ 100 w 100"/>
                  <a:gd name="T15" fmla="*/ 71 h 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0" h="71">
                    <a:moveTo>
                      <a:pt x="0" y="71"/>
                    </a:moveTo>
                    <a:lnTo>
                      <a:pt x="100" y="50"/>
                    </a:lnTo>
                    <a:lnTo>
                      <a:pt x="71" y="0"/>
                    </a:lnTo>
                    <a:lnTo>
                      <a:pt x="0" y="71"/>
                    </a:lnTo>
                    <a:close/>
                  </a:path>
                </a:pathLst>
              </a:custGeom>
              <a:solidFill>
                <a:srgbClr val="0000FF"/>
              </a:solidFill>
              <a:ln w="111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2764" name="Rectangle 14"/>
              <p:cNvSpPr>
                <a:spLocks noChangeArrowheads="1"/>
              </p:cNvSpPr>
              <p:nvPr/>
            </p:nvSpPr>
            <p:spPr bwMode="auto">
              <a:xfrm>
                <a:off x="2395" y="2980"/>
                <a:ext cx="6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 sz="1600" b="1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 sz="1600" b="1"/>
              </a:p>
            </p:txBody>
          </p:sp>
        </p:grp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1663700" y="3549650"/>
            <a:ext cx="1598613" cy="1274763"/>
            <a:chOff x="1048" y="2236"/>
            <a:chExt cx="1007" cy="803"/>
          </a:xfrm>
        </p:grpSpPr>
        <p:sp>
          <p:nvSpPr>
            <p:cNvPr id="542755" name="Rectangle 16"/>
            <p:cNvSpPr>
              <a:spLocks noChangeArrowheads="1"/>
            </p:cNvSpPr>
            <p:nvPr/>
          </p:nvSpPr>
          <p:spPr bwMode="auto">
            <a:xfrm>
              <a:off x="1048" y="2236"/>
              <a:ext cx="51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 sz="16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客戶滿意</a:t>
              </a:r>
              <a:endParaRPr lang="zh-TW" altLang="en-US" sz="1600" b="1"/>
            </a:p>
          </p:txBody>
        </p:sp>
        <p:grpSp>
          <p:nvGrpSpPr>
            <p:cNvPr id="6" name="Group 17"/>
            <p:cNvGrpSpPr>
              <a:grpSpLocks/>
            </p:cNvGrpSpPr>
            <p:nvPr/>
          </p:nvGrpSpPr>
          <p:grpSpPr bwMode="auto">
            <a:xfrm>
              <a:off x="1261" y="2356"/>
              <a:ext cx="794" cy="683"/>
              <a:chOff x="1261" y="2356"/>
              <a:chExt cx="794" cy="683"/>
            </a:xfrm>
          </p:grpSpPr>
          <p:sp>
            <p:nvSpPr>
              <p:cNvPr id="542757" name="Arc 18"/>
              <p:cNvSpPr>
                <a:spLocks/>
              </p:cNvSpPr>
              <p:nvPr/>
            </p:nvSpPr>
            <p:spPr bwMode="auto">
              <a:xfrm>
                <a:off x="1384" y="2392"/>
                <a:ext cx="671" cy="647"/>
              </a:xfrm>
              <a:custGeom>
                <a:avLst/>
                <a:gdLst>
                  <a:gd name="T0" fmla="*/ 0 w 21523"/>
                  <a:gd name="T1" fmla="*/ 0 h 20764"/>
                  <a:gd name="T2" fmla="*/ 0 w 21523"/>
                  <a:gd name="T3" fmla="*/ 0 h 20764"/>
                  <a:gd name="T4" fmla="*/ 0 w 21523"/>
                  <a:gd name="T5" fmla="*/ 0 h 20764"/>
                  <a:gd name="T6" fmla="*/ 0 60000 65536"/>
                  <a:gd name="T7" fmla="*/ 0 60000 65536"/>
                  <a:gd name="T8" fmla="*/ 0 60000 65536"/>
                  <a:gd name="T9" fmla="*/ 0 w 21523"/>
                  <a:gd name="T10" fmla="*/ 0 h 20764"/>
                  <a:gd name="T11" fmla="*/ 21523 w 21523"/>
                  <a:gd name="T12" fmla="*/ 20764 h 207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523" h="20764" fill="none" extrusionOk="0">
                    <a:moveTo>
                      <a:pt x="15571" y="20764"/>
                    </a:moveTo>
                    <a:cubicBezTo>
                      <a:pt x="6953" y="18293"/>
                      <a:pt x="756" y="10755"/>
                      <a:pt x="-1" y="1822"/>
                    </a:cubicBezTo>
                  </a:path>
                  <a:path w="21523" h="20764" stroke="0" extrusionOk="0">
                    <a:moveTo>
                      <a:pt x="15571" y="20764"/>
                    </a:moveTo>
                    <a:cubicBezTo>
                      <a:pt x="6953" y="18293"/>
                      <a:pt x="756" y="10755"/>
                      <a:pt x="-1" y="1822"/>
                    </a:cubicBezTo>
                    <a:lnTo>
                      <a:pt x="21523" y="0"/>
                    </a:lnTo>
                    <a:close/>
                  </a:path>
                </a:pathLst>
              </a:custGeom>
              <a:noFill/>
              <a:ln w="111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2758" name="Freeform 19"/>
              <p:cNvSpPr>
                <a:spLocks/>
              </p:cNvSpPr>
              <p:nvPr/>
            </p:nvSpPr>
            <p:spPr bwMode="auto">
              <a:xfrm>
                <a:off x="1353" y="2356"/>
                <a:ext cx="57" cy="100"/>
              </a:xfrm>
              <a:custGeom>
                <a:avLst/>
                <a:gdLst>
                  <a:gd name="T0" fmla="*/ 35 w 57"/>
                  <a:gd name="T1" fmla="*/ 0 h 100"/>
                  <a:gd name="T2" fmla="*/ 0 w 57"/>
                  <a:gd name="T3" fmla="*/ 93 h 100"/>
                  <a:gd name="T4" fmla="*/ 57 w 57"/>
                  <a:gd name="T5" fmla="*/ 100 h 100"/>
                  <a:gd name="T6" fmla="*/ 35 w 57"/>
                  <a:gd name="T7" fmla="*/ 0 h 1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7"/>
                  <a:gd name="T13" fmla="*/ 0 h 100"/>
                  <a:gd name="T14" fmla="*/ 57 w 57"/>
                  <a:gd name="T15" fmla="*/ 100 h 1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7" h="100">
                    <a:moveTo>
                      <a:pt x="35" y="0"/>
                    </a:moveTo>
                    <a:lnTo>
                      <a:pt x="0" y="93"/>
                    </a:lnTo>
                    <a:lnTo>
                      <a:pt x="57" y="100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0000FF"/>
              </a:solidFill>
              <a:ln w="111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2759" name="Rectangle 20"/>
              <p:cNvSpPr>
                <a:spLocks noChangeArrowheads="1"/>
              </p:cNvSpPr>
              <p:nvPr/>
            </p:nvSpPr>
            <p:spPr bwMode="auto">
              <a:xfrm>
                <a:off x="1261" y="2392"/>
                <a:ext cx="6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 sz="1600" b="1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 sz="1600" b="1"/>
              </a:p>
            </p:txBody>
          </p:sp>
        </p:grpSp>
      </p:grp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2159000" y="2200275"/>
            <a:ext cx="1655763" cy="1338263"/>
            <a:chOff x="1360" y="1386"/>
            <a:chExt cx="1043" cy="843"/>
          </a:xfrm>
        </p:grpSpPr>
        <p:sp>
          <p:nvSpPr>
            <p:cNvPr id="542750" name="Rectangle 22"/>
            <p:cNvSpPr>
              <a:spLocks noChangeArrowheads="1"/>
            </p:cNvSpPr>
            <p:nvPr/>
          </p:nvSpPr>
          <p:spPr bwMode="auto">
            <a:xfrm>
              <a:off x="1891" y="1386"/>
              <a:ext cx="51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 sz="16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經營績效</a:t>
              </a:r>
              <a:endParaRPr lang="zh-TW" altLang="en-US" sz="1600" b="1"/>
            </a:p>
          </p:txBody>
        </p:sp>
        <p:grpSp>
          <p:nvGrpSpPr>
            <p:cNvPr id="8" name="Group 23"/>
            <p:cNvGrpSpPr>
              <a:grpSpLocks/>
            </p:cNvGrpSpPr>
            <p:nvPr/>
          </p:nvGrpSpPr>
          <p:grpSpPr bwMode="auto">
            <a:xfrm>
              <a:off x="1360" y="1456"/>
              <a:ext cx="659" cy="773"/>
              <a:chOff x="1360" y="1456"/>
              <a:chExt cx="659" cy="773"/>
            </a:xfrm>
          </p:grpSpPr>
          <p:sp>
            <p:nvSpPr>
              <p:cNvPr id="542752" name="Arc 24"/>
              <p:cNvSpPr>
                <a:spLocks/>
              </p:cNvSpPr>
              <p:nvPr/>
            </p:nvSpPr>
            <p:spPr bwMode="auto">
              <a:xfrm>
                <a:off x="1360" y="1487"/>
                <a:ext cx="659" cy="742"/>
              </a:xfrm>
              <a:custGeom>
                <a:avLst/>
                <a:gdLst>
                  <a:gd name="T0" fmla="*/ 0 w 21600"/>
                  <a:gd name="T1" fmla="*/ 0 h 24320"/>
                  <a:gd name="T2" fmla="*/ 0 w 21600"/>
                  <a:gd name="T3" fmla="*/ 0 h 24320"/>
                  <a:gd name="T4" fmla="*/ 0 w 21600"/>
                  <a:gd name="T5" fmla="*/ 0 h 2432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4320"/>
                  <a:gd name="T11" fmla="*/ 21600 w 21600"/>
                  <a:gd name="T12" fmla="*/ 24320 h 243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4320" fill="none" extrusionOk="0">
                    <a:moveTo>
                      <a:pt x="413" y="24319"/>
                    </a:moveTo>
                    <a:cubicBezTo>
                      <a:pt x="138" y="22935"/>
                      <a:pt x="0" y="21526"/>
                      <a:pt x="0" y="20115"/>
                    </a:cubicBezTo>
                    <a:cubicBezTo>
                      <a:pt x="-1" y="11223"/>
                      <a:pt x="5449" y="3239"/>
                      <a:pt x="13729" y="-1"/>
                    </a:cubicBezTo>
                  </a:path>
                  <a:path w="21600" h="24320" stroke="0" extrusionOk="0">
                    <a:moveTo>
                      <a:pt x="413" y="24319"/>
                    </a:moveTo>
                    <a:cubicBezTo>
                      <a:pt x="138" y="22935"/>
                      <a:pt x="0" y="21526"/>
                      <a:pt x="0" y="20115"/>
                    </a:cubicBezTo>
                    <a:cubicBezTo>
                      <a:pt x="-1" y="11223"/>
                      <a:pt x="5449" y="3239"/>
                      <a:pt x="13729" y="-1"/>
                    </a:cubicBezTo>
                    <a:lnTo>
                      <a:pt x="21600" y="20115"/>
                    </a:lnTo>
                    <a:close/>
                  </a:path>
                </a:pathLst>
              </a:custGeom>
              <a:noFill/>
              <a:ln w="111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2753" name="Freeform 25"/>
              <p:cNvSpPr>
                <a:spLocks/>
              </p:cNvSpPr>
              <p:nvPr/>
            </p:nvSpPr>
            <p:spPr bwMode="auto">
              <a:xfrm>
                <a:off x="1771" y="1456"/>
                <a:ext cx="106" cy="57"/>
              </a:xfrm>
              <a:custGeom>
                <a:avLst/>
                <a:gdLst>
                  <a:gd name="T0" fmla="*/ 106 w 106"/>
                  <a:gd name="T1" fmla="*/ 8 h 57"/>
                  <a:gd name="T2" fmla="*/ 0 w 106"/>
                  <a:gd name="T3" fmla="*/ 0 h 57"/>
                  <a:gd name="T4" fmla="*/ 14 w 106"/>
                  <a:gd name="T5" fmla="*/ 57 h 57"/>
                  <a:gd name="T6" fmla="*/ 106 w 106"/>
                  <a:gd name="T7" fmla="*/ 8 h 5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6"/>
                  <a:gd name="T13" fmla="*/ 0 h 57"/>
                  <a:gd name="T14" fmla="*/ 106 w 106"/>
                  <a:gd name="T15" fmla="*/ 57 h 5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6" h="57">
                    <a:moveTo>
                      <a:pt x="106" y="8"/>
                    </a:moveTo>
                    <a:lnTo>
                      <a:pt x="0" y="0"/>
                    </a:lnTo>
                    <a:lnTo>
                      <a:pt x="14" y="57"/>
                    </a:lnTo>
                    <a:lnTo>
                      <a:pt x="106" y="8"/>
                    </a:lnTo>
                    <a:close/>
                  </a:path>
                </a:pathLst>
              </a:custGeom>
              <a:solidFill>
                <a:srgbClr val="0000FF"/>
              </a:solidFill>
              <a:ln w="111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2754" name="Rectangle 26"/>
              <p:cNvSpPr>
                <a:spLocks noChangeArrowheads="1"/>
              </p:cNvSpPr>
              <p:nvPr/>
            </p:nvSpPr>
            <p:spPr bwMode="auto">
              <a:xfrm>
                <a:off x="1771" y="1520"/>
                <a:ext cx="6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 sz="1600" b="1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 sz="1600" b="1"/>
              </a:p>
            </p:txBody>
          </p:sp>
        </p:grpSp>
      </p:grpSp>
      <p:grpSp>
        <p:nvGrpSpPr>
          <p:cNvPr id="9" name="Group 27"/>
          <p:cNvGrpSpPr>
            <a:grpSpLocks/>
          </p:cNvGrpSpPr>
          <p:nvPr/>
        </p:nvGrpSpPr>
        <p:grpSpPr bwMode="auto">
          <a:xfrm>
            <a:off x="4594225" y="2570163"/>
            <a:ext cx="1878013" cy="1328737"/>
            <a:chOff x="2894" y="1619"/>
            <a:chExt cx="1183" cy="837"/>
          </a:xfrm>
        </p:grpSpPr>
        <p:sp>
          <p:nvSpPr>
            <p:cNvPr id="542745" name="Rectangle 28"/>
            <p:cNvSpPr>
              <a:spLocks noChangeArrowheads="1"/>
            </p:cNvSpPr>
            <p:nvPr/>
          </p:nvSpPr>
          <p:spPr bwMode="auto">
            <a:xfrm>
              <a:off x="3309" y="1619"/>
              <a:ext cx="7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 sz="16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組織架構調整</a:t>
              </a:r>
              <a:endParaRPr lang="zh-TW" altLang="en-US" sz="1600" b="1"/>
            </a:p>
          </p:txBody>
        </p:sp>
        <p:grpSp>
          <p:nvGrpSpPr>
            <p:cNvPr id="10" name="Group 29"/>
            <p:cNvGrpSpPr>
              <a:grpSpLocks/>
            </p:cNvGrpSpPr>
            <p:nvPr/>
          </p:nvGrpSpPr>
          <p:grpSpPr bwMode="auto">
            <a:xfrm>
              <a:off x="2894" y="1740"/>
              <a:ext cx="720" cy="716"/>
              <a:chOff x="2894" y="1740"/>
              <a:chExt cx="720" cy="716"/>
            </a:xfrm>
          </p:grpSpPr>
          <p:sp>
            <p:nvSpPr>
              <p:cNvPr id="542747" name="Arc 30"/>
              <p:cNvSpPr>
                <a:spLocks/>
              </p:cNvSpPr>
              <p:nvPr/>
            </p:nvSpPr>
            <p:spPr bwMode="auto">
              <a:xfrm>
                <a:off x="2894" y="1784"/>
                <a:ext cx="720" cy="672"/>
              </a:xfrm>
              <a:custGeom>
                <a:avLst/>
                <a:gdLst>
                  <a:gd name="T0" fmla="*/ 0 w 19942"/>
                  <a:gd name="T1" fmla="*/ 0 h 18611"/>
                  <a:gd name="T2" fmla="*/ 0 w 19942"/>
                  <a:gd name="T3" fmla="*/ 0 h 18611"/>
                  <a:gd name="T4" fmla="*/ 0 w 19942"/>
                  <a:gd name="T5" fmla="*/ 0 h 18611"/>
                  <a:gd name="T6" fmla="*/ 0 60000 65536"/>
                  <a:gd name="T7" fmla="*/ 0 60000 65536"/>
                  <a:gd name="T8" fmla="*/ 0 60000 65536"/>
                  <a:gd name="T9" fmla="*/ 0 w 19942"/>
                  <a:gd name="T10" fmla="*/ 0 h 18611"/>
                  <a:gd name="T11" fmla="*/ 19942 w 19942"/>
                  <a:gd name="T12" fmla="*/ 18611 h 1861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942" h="18611" fill="none" extrusionOk="0">
                    <a:moveTo>
                      <a:pt x="0" y="10311"/>
                    </a:moveTo>
                    <a:cubicBezTo>
                      <a:pt x="1797" y="5992"/>
                      <a:pt x="4948" y="2373"/>
                      <a:pt x="8979" y="-1"/>
                    </a:cubicBezTo>
                  </a:path>
                  <a:path w="19942" h="18611" stroke="0" extrusionOk="0">
                    <a:moveTo>
                      <a:pt x="0" y="10311"/>
                    </a:moveTo>
                    <a:cubicBezTo>
                      <a:pt x="1797" y="5992"/>
                      <a:pt x="4948" y="2373"/>
                      <a:pt x="8979" y="-1"/>
                    </a:cubicBezTo>
                    <a:lnTo>
                      <a:pt x="19942" y="18611"/>
                    </a:lnTo>
                    <a:close/>
                  </a:path>
                </a:pathLst>
              </a:custGeom>
              <a:noFill/>
              <a:ln w="111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2748" name="Freeform 31"/>
              <p:cNvSpPr>
                <a:spLocks/>
              </p:cNvSpPr>
              <p:nvPr/>
            </p:nvSpPr>
            <p:spPr bwMode="auto">
              <a:xfrm>
                <a:off x="3202" y="1740"/>
                <a:ext cx="107" cy="64"/>
              </a:xfrm>
              <a:custGeom>
                <a:avLst/>
                <a:gdLst>
                  <a:gd name="T0" fmla="*/ 107 w 107"/>
                  <a:gd name="T1" fmla="*/ 0 h 64"/>
                  <a:gd name="T2" fmla="*/ 0 w 107"/>
                  <a:gd name="T3" fmla="*/ 14 h 64"/>
                  <a:gd name="T4" fmla="*/ 29 w 107"/>
                  <a:gd name="T5" fmla="*/ 64 h 64"/>
                  <a:gd name="T6" fmla="*/ 107 w 107"/>
                  <a:gd name="T7" fmla="*/ 0 h 6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7"/>
                  <a:gd name="T13" fmla="*/ 0 h 64"/>
                  <a:gd name="T14" fmla="*/ 107 w 107"/>
                  <a:gd name="T15" fmla="*/ 64 h 6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7" h="64">
                    <a:moveTo>
                      <a:pt x="107" y="0"/>
                    </a:moveTo>
                    <a:lnTo>
                      <a:pt x="0" y="14"/>
                    </a:lnTo>
                    <a:lnTo>
                      <a:pt x="29" y="64"/>
                    </a:ln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0000FF"/>
              </a:solidFill>
              <a:ln w="111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2749" name="Rectangle 32"/>
              <p:cNvSpPr>
                <a:spLocks noChangeArrowheads="1"/>
              </p:cNvSpPr>
              <p:nvPr/>
            </p:nvSpPr>
            <p:spPr bwMode="auto">
              <a:xfrm>
                <a:off x="3231" y="1811"/>
                <a:ext cx="6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 sz="1600" b="1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 sz="1600" b="1"/>
              </a:p>
            </p:txBody>
          </p:sp>
        </p:grpSp>
      </p:grpSp>
      <p:grpSp>
        <p:nvGrpSpPr>
          <p:cNvPr id="11" name="Group 33"/>
          <p:cNvGrpSpPr>
            <a:grpSpLocks/>
          </p:cNvGrpSpPr>
          <p:nvPr/>
        </p:nvGrpSpPr>
        <p:grpSpPr bwMode="auto">
          <a:xfrm>
            <a:off x="5489575" y="2674938"/>
            <a:ext cx="1574800" cy="2209800"/>
            <a:chOff x="3458" y="1685"/>
            <a:chExt cx="992" cy="1392"/>
          </a:xfrm>
        </p:grpSpPr>
        <p:sp>
          <p:nvSpPr>
            <p:cNvPr id="542740" name="Rectangle 34"/>
            <p:cNvSpPr>
              <a:spLocks noChangeArrowheads="1"/>
            </p:cNvSpPr>
            <p:nvPr/>
          </p:nvSpPr>
          <p:spPr bwMode="auto">
            <a:xfrm>
              <a:off x="3458" y="2867"/>
              <a:ext cx="51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 sz="16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組織士氣</a:t>
              </a:r>
              <a:endParaRPr lang="zh-TW" altLang="en-US" sz="1600" b="1"/>
            </a:p>
          </p:txBody>
        </p:sp>
        <p:grpSp>
          <p:nvGrpSpPr>
            <p:cNvPr id="12" name="Group 35"/>
            <p:cNvGrpSpPr>
              <a:grpSpLocks/>
            </p:cNvGrpSpPr>
            <p:nvPr/>
          </p:nvGrpSpPr>
          <p:grpSpPr bwMode="auto">
            <a:xfrm>
              <a:off x="3812" y="1685"/>
              <a:ext cx="638" cy="1392"/>
              <a:chOff x="3812" y="1685"/>
              <a:chExt cx="638" cy="1392"/>
            </a:xfrm>
          </p:grpSpPr>
          <p:sp>
            <p:nvSpPr>
              <p:cNvPr id="542742" name="Arc 36"/>
              <p:cNvSpPr>
                <a:spLocks/>
              </p:cNvSpPr>
              <p:nvPr/>
            </p:nvSpPr>
            <p:spPr bwMode="auto">
              <a:xfrm>
                <a:off x="3812" y="1685"/>
                <a:ext cx="638" cy="1211"/>
              </a:xfrm>
              <a:custGeom>
                <a:avLst/>
                <a:gdLst>
                  <a:gd name="T0" fmla="*/ 0 w 21600"/>
                  <a:gd name="T1" fmla="*/ 0 h 41017"/>
                  <a:gd name="T2" fmla="*/ 0 w 21600"/>
                  <a:gd name="T3" fmla="*/ 0 h 41017"/>
                  <a:gd name="T4" fmla="*/ 0 w 21600"/>
                  <a:gd name="T5" fmla="*/ 0 h 4101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41017"/>
                  <a:gd name="T11" fmla="*/ 21600 w 21600"/>
                  <a:gd name="T12" fmla="*/ 41017 h 4101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41017" fill="none" extrusionOk="0">
                    <a:moveTo>
                      <a:pt x="6518" y="-1"/>
                    </a:moveTo>
                    <a:cubicBezTo>
                      <a:pt x="15497" y="2842"/>
                      <a:pt x="21600" y="11174"/>
                      <a:pt x="21600" y="20593"/>
                    </a:cubicBezTo>
                    <a:cubicBezTo>
                      <a:pt x="21600" y="29812"/>
                      <a:pt x="15748" y="38015"/>
                      <a:pt x="7030" y="41016"/>
                    </a:cubicBezTo>
                  </a:path>
                  <a:path w="21600" h="41017" stroke="0" extrusionOk="0">
                    <a:moveTo>
                      <a:pt x="6518" y="-1"/>
                    </a:moveTo>
                    <a:cubicBezTo>
                      <a:pt x="15497" y="2842"/>
                      <a:pt x="21600" y="11174"/>
                      <a:pt x="21600" y="20593"/>
                    </a:cubicBezTo>
                    <a:cubicBezTo>
                      <a:pt x="21600" y="29812"/>
                      <a:pt x="15748" y="38015"/>
                      <a:pt x="7030" y="41016"/>
                    </a:cubicBezTo>
                    <a:lnTo>
                      <a:pt x="0" y="20593"/>
                    </a:lnTo>
                    <a:close/>
                  </a:path>
                </a:pathLst>
              </a:custGeom>
              <a:noFill/>
              <a:ln w="111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2743" name="Freeform 37"/>
              <p:cNvSpPr>
                <a:spLocks/>
              </p:cNvSpPr>
              <p:nvPr/>
            </p:nvSpPr>
            <p:spPr bwMode="auto">
              <a:xfrm>
                <a:off x="3925" y="2867"/>
                <a:ext cx="100" cy="49"/>
              </a:xfrm>
              <a:custGeom>
                <a:avLst/>
                <a:gdLst>
                  <a:gd name="T0" fmla="*/ 0 w 100"/>
                  <a:gd name="T1" fmla="*/ 49 h 49"/>
                  <a:gd name="T2" fmla="*/ 100 w 100"/>
                  <a:gd name="T3" fmla="*/ 49 h 49"/>
                  <a:gd name="T4" fmla="*/ 85 w 100"/>
                  <a:gd name="T5" fmla="*/ 0 h 49"/>
                  <a:gd name="T6" fmla="*/ 0 w 100"/>
                  <a:gd name="T7" fmla="*/ 49 h 4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0"/>
                  <a:gd name="T13" fmla="*/ 0 h 49"/>
                  <a:gd name="T14" fmla="*/ 100 w 100"/>
                  <a:gd name="T15" fmla="*/ 49 h 4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0" h="49">
                    <a:moveTo>
                      <a:pt x="0" y="49"/>
                    </a:moveTo>
                    <a:lnTo>
                      <a:pt x="100" y="49"/>
                    </a:lnTo>
                    <a:lnTo>
                      <a:pt x="85" y="0"/>
                    </a:lnTo>
                    <a:lnTo>
                      <a:pt x="0" y="49"/>
                    </a:lnTo>
                    <a:close/>
                  </a:path>
                </a:pathLst>
              </a:custGeom>
              <a:solidFill>
                <a:srgbClr val="0000FF"/>
              </a:solidFill>
              <a:ln w="111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2744" name="Rectangle 38"/>
              <p:cNvSpPr>
                <a:spLocks noChangeArrowheads="1"/>
              </p:cNvSpPr>
              <p:nvPr/>
            </p:nvSpPr>
            <p:spPr bwMode="auto">
              <a:xfrm>
                <a:off x="4010" y="2923"/>
                <a:ext cx="6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 sz="1600" b="1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-</a:t>
                </a:r>
                <a:endParaRPr lang="en-US" altLang="zh-TW" sz="1600" b="1"/>
              </a:p>
            </p:txBody>
          </p:sp>
        </p:grpSp>
      </p:grpSp>
      <p:grpSp>
        <p:nvGrpSpPr>
          <p:cNvPr id="13" name="Group 39"/>
          <p:cNvGrpSpPr>
            <a:grpSpLocks/>
          </p:cNvGrpSpPr>
          <p:nvPr/>
        </p:nvGrpSpPr>
        <p:grpSpPr bwMode="auto">
          <a:xfrm>
            <a:off x="4487863" y="3629025"/>
            <a:ext cx="1046162" cy="1066800"/>
            <a:chOff x="2827" y="2286"/>
            <a:chExt cx="659" cy="672"/>
          </a:xfrm>
        </p:grpSpPr>
        <p:sp>
          <p:nvSpPr>
            <p:cNvPr id="542737" name="Arc 40"/>
            <p:cNvSpPr>
              <a:spLocks/>
            </p:cNvSpPr>
            <p:nvPr/>
          </p:nvSpPr>
          <p:spPr bwMode="auto">
            <a:xfrm>
              <a:off x="2857" y="2328"/>
              <a:ext cx="629" cy="630"/>
            </a:xfrm>
            <a:custGeom>
              <a:avLst/>
              <a:gdLst>
                <a:gd name="T0" fmla="*/ 0 w 21533"/>
                <a:gd name="T1" fmla="*/ 0 h 21549"/>
                <a:gd name="T2" fmla="*/ 0 w 21533"/>
                <a:gd name="T3" fmla="*/ 0 h 21549"/>
                <a:gd name="T4" fmla="*/ 0 w 21533"/>
                <a:gd name="T5" fmla="*/ 0 h 21549"/>
                <a:gd name="T6" fmla="*/ 0 60000 65536"/>
                <a:gd name="T7" fmla="*/ 0 60000 65536"/>
                <a:gd name="T8" fmla="*/ 0 60000 65536"/>
                <a:gd name="T9" fmla="*/ 0 w 21533"/>
                <a:gd name="T10" fmla="*/ 0 h 21549"/>
                <a:gd name="T11" fmla="*/ 21533 w 21533"/>
                <a:gd name="T12" fmla="*/ 21549 h 2154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33" h="21549" fill="none" extrusionOk="0">
                  <a:moveTo>
                    <a:pt x="20048" y="21548"/>
                  </a:moveTo>
                  <a:cubicBezTo>
                    <a:pt x="9373" y="20813"/>
                    <a:pt x="845" y="12372"/>
                    <a:pt x="0" y="1705"/>
                  </a:cubicBezTo>
                </a:path>
                <a:path w="21533" h="21549" stroke="0" extrusionOk="0">
                  <a:moveTo>
                    <a:pt x="20048" y="21548"/>
                  </a:moveTo>
                  <a:cubicBezTo>
                    <a:pt x="9373" y="20813"/>
                    <a:pt x="845" y="12372"/>
                    <a:pt x="0" y="1705"/>
                  </a:cubicBezTo>
                  <a:lnTo>
                    <a:pt x="21533" y="0"/>
                  </a:lnTo>
                  <a:close/>
                </a:path>
              </a:pathLst>
            </a:custGeom>
            <a:noFill/>
            <a:ln w="111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2738" name="Freeform 41"/>
            <p:cNvSpPr>
              <a:spLocks/>
            </p:cNvSpPr>
            <p:nvPr/>
          </p:nvSpPr>
          <p:spPr bwMode="auto">
            <a:xfrm>
              <a:off x="2827" y="2286"/>
              <a:ext cx="57" cy="99"/>
            </a:xfrm>
            <a:custGeom>
              <a:avLst/>
              <a:gdLst>
                <a:gd name="T0" fmla="*/ 35 w 57"/>
                <a:gd name="T1" fmla="*/ 0 h 99"/>
                <a:gd name="T2" fmla="*/ 0 w 57"/>
                <a:gd name="T3" fmla="*/ 92 h 99"/>
                <a:gd name="T4" fmla="*/ 57 w 57"/>
                <a:gd name="T5" fmla="*/ 99 h 99"/>
                <a:gd name="T6" fmla="*/ 35 w 57"/>
                <a:gd name="T7" fmla="*/ 0 h 9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"/>
                <a:gd name="T13" fmla="*/ 0 h 99"/>
                <a:gd name="T14" fmla="*/ 57 w 57"/>
                <a:gd name="T15" fmla="*/ 99 h 9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" h="99">
                  <a:moveTo>
                    <a:pt x="35" y="0"/>
                  </a:moveTo>
                  <a:lnTo>
                    <a:pt x="0" y="92"/>
                  </a:lnTo>
                  <a:lnTo>
                    <a:pt x="57" y="99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00FF"/>
            </a:solidFill>
            <a:ln w="111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2739" name="Rectangle 42"/>
            <p:cNvSpPr>
              <a:spLocks noChangeArrowheads="1"/>
            </p:cNvSpPr>
            <p:nvPr/>
          </p:nvSpPr>
          <p:spPr bwMode="auto">
            <a:xfrm>
              <a:off x="2919" y="2321"/>
              <a:ext cx="6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600" b="1">
                  <a:solidFill>
                    <a:srgbClr val="0000FF"/>
                  </a:solidFill>
                  <a:latin typeface="標楷體" pitchFamily="65" charset="-120"/>
                  <a:ea typeface="標楷體" pitchFamily="65" charset="-120"/>
                </a:rPr>
                <a:t>+</a:t>
              </a:r>
              <a:endParaRPr lang="en-US" altLang="zh-TW" sz="1600" b="1"/>
            </a:p>
          </p:txBody>
        </p:sp>
      </p:grpSp>
      <p:pic>
        <p:nvPicPr>
          <p:cNvPr id="1948715" name="Picture 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4675" y="3324225"/>
            <a:ext cx="360363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8716" name="Picture 4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34025" y="3505200"/>
            <a:ext cx="36036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8717" name="Rectangle 4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心智模式：系統思考圖示例</a:t>
            </a:r>
          </a:p>
        </p:txBody>
      </p:sp>
      <p:sp>
        <p:nvSpPr>
          <p:cNvPr id="542736" name="Text Box 46"/>
          <p:cNvSpPr txBox="1">
            <a:spLocks noChangeArrowheads="1"/>
          </p:cNvSpPr>
          <p:nvPr/>
        </p:nvSpPr>
        <p:spPr bwMode="auto">
          <a:xfrm>
            <a:off x="2700338" y="1196975"/>
            <a:ext cx="3206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800" b="1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企業</a:t>
            </a:r>
            <a:r>
              <a:rPr lang="en-US" altLang="zh-TW" sz="2800" b="1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e</a:t>
            </a:r>
            <a:r>
              <a:rPr lang="zh-TW" altLang="en-US" sz="2800" b="1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化的成長上限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867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A0A53C-E111-48F3-819A-C9353A2337B8}" type="slidenum">
              <a:rPr lang="en-US" altLang="zh-TW"/>
              <a:pPr>
                <a:defRPr/>
              </a:pPr>
              <a:t>13</a:t>
            </a:fld>
            <a:endParaRPr lang="en-US" altLang="zh-TW"/>
          </a:p>
        </p:txBody>
      </p:sp>
      <p:sp>
        <p:nvSpPr>
          <p:cNvPr id="153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心智模式：系統思考圖示例</a:t>
            </a:r>
            <a:endParaRPr lang="zh-TW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881063" y="1268413"/>
            <a:ext cx="7956550" cy="5127625"/>
            <a:chOff x="612" y="618"/>
            <a:chExt cx="5012" cy="3230"/>
          </a:xfrm>
        </p:grpSpPr>
        <p:sp>
          <p:nvSpPr>
            <p:cNvPr id="543750" name="Rectangle 4"/>
            <p:cNvSpPr>
              <a:spLocks noChangeArrowheads="1"/>
            </p:cNvSpPr>
            <p:nvPr/>
          </p:nvSpPr>
          <p:spPr bwMode="auto">
            <a:xfrm>
              <a:off x="612" y="663"/>
              <a:ext cx="4581" cy="317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3751" name="Line 5"/>
            <p:cNvSpPr>
              <a:spLocks noChangeShapeType="1"/>
            </p:cNvSpPr>
            <p:nvPr/>
          </p:nvSpPr>
          <p:spPr bwMode="auto">
            <a:xfrm>
              <a:off x="2744" y="2840"/>
              <a:ext cx="136" cy="91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3752" name="Line 6"/>
            <p:cNvSpPr>
              <a:spLocks noChangeShapeType="1"/>
            </p:cNvSpPr>
            <p:nvPr/>
          </p:nvSpPr>
          <p:spPr bwMode="auto">
            <a:xfrm>
              <a:off x="2789" y="2795"/>
              <a:ext cx="136" cy="91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3" name="Group 7"/>
            <p:cNvGrpSpPr>
              <a:grpSpLocks noChangeAspect="1"/>
            </p:cNvGrpSpPr>
            <p:nvPr/>
          </p:nvGrpSpPr>
          <p:grpSpPr bwMode="auto">
            <a:xfrm>
              <a:off x="680" y="618"/>
              <a:ext cx="4944" cy="3230"/>
              <a:chOff x="680" y="618"/>
              <a:chExt cx="4944" cy="3230"/>
            </a:xfrm>
          </p:grpSpPr>
          <p:sp>
            <p:nvSpPr>
              <p:cNvPr id="543754" name="AutoShape 8"/>
              <p:cNvSpPr>
                <a:spLocks noChangeAspect="1" noChangeArrowheads="1" noTextEdit="1"/>
              </p:cNvSpPr>
              <p:nvPr/>
            </p:nvSpPr>
            <p:spPr bwMode="auto">
              <a:xfrm>
                <a:off x="680" y="618"/>
                <a:ext cx="4944" cy="3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55" name="Rectangle 9"/>
              <p:cNvSpPr>
                <a:spLocks noChangeArrowheads="1"/>
              </p:cNvSpPr>
              <p:nvPr/>
            </p:nvSpPr>
            <p:spPr bwMode="auto">
              <a:xfrm>
                <a:off x="1748" y="3352"/>
                <a:ext cx="86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b="1">
                    <a:solidFill>
                      <a:srgbClr val="000000"/>
                    </a:solidFill>
                    <a:latin typeface="標楷體" pitchFamily="65" charset="-120"/>
                    <a:ea typeface="標楷體" pitchFamily="65" charset="-120"/>
                  </a:rPr>
                  <a:t>客戶服務流程</a:t>
                </a:r>
                <a:endParaRPr lang="zh-TW" altLang="en-US" b="1"/>
              </a:p>
            </p:txBody>
          </p:sp>
          <p:sp>
            <p:nvSpPr>
              <p:cNvPr id="543756" name="Rectangle 10"/>
              <p:cNvSpPr>
                <a:spLocks noChangeArrowheads="1"/>
              </p:cNvSpPr>
              <p:nvPr/>
            </p:nvSpPr>
            <p:spPr bwMode="auto">
              <a:xfrm>
                <a:off x="850" y="2892"/>
                <a:ext cx="576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b="1">
                    <a:solidFill>
                      <a:srgbClr val="000000"/>
                    </a:solidFill>
                    <a:latin typeface="標楷體" pitchFamily="65" charset="-120"/>
                    <a:ea typeface="標楷體" pitchFamily="65" charset="-120"/>
                  </a:rPr>
                  <a:t>客戶滿意</a:t>
                </a:r>
                <a:endParaRPr lang="zh-TW" altLang="en-US" b="1"/>
              </a:p>
            </p:txBody>
          </p:sp>
          <p:sp>
            <p:nvSpPr>
              <p:cNvPr id="543757" name="Rectangle 11"/>
              <p:cNvSpPr>
                <a:spLocks noChangeArrowheads="1"/>
              </p:cNvSpPr>
              <p:nvPr/>
            </p:nvSpPr>
            <p:spPr bwMode="auto">
              <a:xfrm>
                <a:off x="1049" y="2193"/>
                <a:ext cx="576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b="1">
                    <a:solidFill>
                      <a:srgbClr val="000000"/>
                    </a:solidFill>
                    <a:latin typeface="標楷體" pitchFamily="65" charset="-120"/>
                    <a:ea typeface="標楷體" pitchFamily="65" charset="-120"/>
                  </a:rPr>
                  <a:t>經營績效</a:t>
                </a:r>
                <a:endParaRPr lang="zh-TW" altLang="en-US" b="1"/>
              </a:p>
            </p:txBody>
          </p:sp>
          <p:sp>
            <p:nvSpPr>
              <p:cNvPr id="543758" name="Rectangle 12"/>
              <p:cNvSpPr>
                <a:spLocks noChangeArrowheads="1"/>
              </p:cNvSpPr>
              <p:nvPr/>
            </p:nvSpPr>
            <p:spPr bwMode="auto">
              <a:xfrm>
                <a:off x="2760" y="2175"/>
                <a:ext cx="50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b="1">
                    <a:solidFill>
                      <a:srgbClr val="000000"/>
                    </a:solidFill>
                    <a:latin typeface="標楷體" pitchFamily="65" charset="-120"/>
                    <a:ea typeface="標楷體" pitchFamily="65" charset="-120"/>
                  </a:rPr>
                  <a:t>企業</a:t>
                </a:r>
                <a:r>
                  <a:rPr lang="en-US" altLang="zh-TW" b="1">
                    <a:solidFill>
                      <a:srgbClr val="000000"/>
                    </a:solidFill>
                    <a:latin typeface="標楷體" pitchFamily="65" charset="-120"/>
                    <a:ea typeface="標楷體" pitchFamily="65" charset="-120"/>
                  </a:rPr>
                  <a:t>e</a:t>
                </a:r>
                <a:r>
                  <a:rPr lang="zh-TW" altLang="en-US" b="1">
                    <a:solidFill>
                      <a:srgbClr val="000000"/>
                    </a:solidFill>
                    <a:latin typeface="標楷體" pitchFamily="65" charset="-120"/>
                    <a:ea typeface="標楷體" pitchFamily="65" charset="-120"/>
                  </a:rPr>
                  <a:t>化</a:t>
                </a:r>
                <a:endParaRPr lang="zh-TW" altLang="en-US" b="1"/>
              </a:p>
            </p:txBody>
          </p:sp>
          <p:sp>
            <p:nvSpPr>
              <p:cNvPr id="543759" name="Arc 13"/>
              <p:cNvSpPr>
                <a:spLocks/>
              </p:cNvSpPr>
              <p:nvPr/>
            </p:nvSpPr>
            <p:spPr bwMode="auto">
              <a:xfrm>
                <a:off x="1521" y="2052"/>
                <a:ext cx="1181" cy="1602"/>
              </a:xfrm>
              <a:custGeom>
                <a:avLst/>
                <a:gdLst>
                  <a:gd name="T0" fmla="*/ 0 w 14915"/>
                  <a:gd name="T1" fmla="*/ 0 h 21600"/>
                  <a:gd name="T2" fmla="*/ 0 w 14915"/>
                  <a:gd name="T3" fmla="*/ 0 h 21600"/>
                  <a:gd name="T4" fmla="*/ 0 w 14915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14915"/>
                  <a:gd name="T10" fmla="*/ 0 h 21600"/>
                  <a:gd name="T11" fmla="*/ 14915 w 14915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915" h="21600" fill="none" extrusionOk="0">
                    <a:moveTo>
                      <a:pt x="-1" y="1782"/>
                    </a:moveTo>
                    <a:cubicBezTo>
                      <a:pt x="2712" y="606"/>
                      <a:pt x="5636" y="-1"/>
                      <a:pt x="8593" y="0"/>
                    </a:cubicBezTo>
                    <a:cubicBezTo>
                      <a:pt x="10735" y="0"/>
                      <a:pt x="12866" y="318"/>
                      <a:pt x="14915" y="945"/>
                    </a:cubicBezTo>
                  </a:path>
                  <a:path w="14915" h="21600" stroke="0" extrusionOk="0">
                    <a:moveTo>
                      <a:pt x="-1" y="1782"/>
                    </a:moveTo>
                    <a:cubicBezTo>
                      <a:pt x="2712" y="606"/>
                      <a:pt x="5636" y="-1"/>
                      <a:pt x="8593" y="0"/>
                    </a:cubicBezTo>
                    <a:cubicBezTo>
                      <a:pt x="10735" y="0"/>
                      <a:pt x="12866" y="318"/>
                      <a:pt x="14915" y="945"/>
                    </a:cubicBezTo>
                    <a:lnTo>
                      <a:pt x="8593" y="21600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60" name="Freeform 14"/>
              <p:cNvSpPr>
                <a:spLocks/>
              </p:cNvSpPr>
              <p:nvPr/>
            </p:nvSpPr>
            <p:spPr bwMode="auto">
              <a:xfrm>
                <a:off x="2694" y="2087"/>
                <a:ext cx="141" cy="80"/>
              </a:xfrm>
              <a:custGeom>
                <a:avLst/>
                <a:gdLst>
                  <a:gd name="T0" fmla="*/ 141 w 141"/>
                  <a:gd name="T1" fmla="*/ 80 h 80"/>
                  <a:gd name="T2" fmla="*/ 28 w 141"/>
                  <a:gd name="T3" fmla="*/ 0 h 80"/>
                  <a:gd name="T4" fmla="*/ 0 w 141"/>
                  <a:gd name="T5" fmla="*/ 62 h 80"/>
                  <a:gd name="T6" fmla="*/ 141 w 141"/>
                  <a:gd name="T7" fmla="*/ 80 h 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1"/>
                  <a:gd name="T13" fmla="*/ 0 h 80"/>
                  <a:gd name="T14" fmla="*/ 141 w 141"/>
                  <a:gd name="T15" fmla="*/ 80 h 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1" h="80">
                    <a:moveTo>
                      <a:pt x="141" y="80"/>
                    </a:moveTo>
                    <a:lnTo>
                      <a:pt x="28" y="0"/>
                    </a:lnTo>
                    <a:lnTo>
                      <a:pt x="0" y="62"/>
                    </a:lnTo>
                    <a:lnTo>
                      <a:pt x="141" y="80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61" name="Rectangle 15"/>
              <p:cNvSpPr>
                <a:spLocks noChangeArrowheads="1"/>
              </p:cNvSpPr>
              <p:nvPr/>
            </p:nvSpPr>
            <p:spPr bwMode="auto">
              <a:xfrm>
                <a:off x="2627" y="2167"/>
                <a:ext cx="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/>
              </a:p>
            </p:txBody>
          </p:sp>
          <p:sp>
            <p:nvSpPr>
              <p:cNvPr id="543762" name="Arc 16"/>
              <p:cNvSpPr>
                <a:spLocks/>
              </p:cNvSpPr>
              <p:nvPr/>
            </p:nvSpPr>
            <p:spPr bwMode="auto">
              <a:xfrm>
                <a:off x="1644" y="2193"/>
                <a:ext cx="1373" cy="1091"/>
              </a:xfrm>
              <a:custGeom>
                <a:avLst/>
                <a:gdLst>
                  <a:gd name="T0" fmla="*/ 0 w 21485"/>
                  <a:gd name="T1" fmla="*/ 0 h 18239"/>
                  <a:gd name="T2" fmla="*/ 0 w 21485"/>
                  <a:gd name="T3" fmla="*/ 0 h 18239"/>
                  <a:gd name="T4" fmla="*/ 0 w 21485"/>
                  <a:gd name="T5" fmla="*/ 0 h 18239"/>
                  <a:gd name="T6" fmla="*/ 0 60000 65536"/>
                  <a:gd name="T7" fmla="*/ 0 60000 65536"/>
                  <a:gd name="T8" fmla="*/ 0 60000 65536"/>
                  <a:gd name="T9" fmla="*/ 0 w 21485"/>
                  <a:gd name="T10" fmla="*/ 0 h 18239"/>
                  <a:gd name="T11" fmla="*/ 21485 w 21485"/>
                  <a:gd name="T12" fmla="*/ 18239 h 1823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485" h="18239" fill="none" extrusionOk="0">
                    <a:moveTo>
                      <a:pt x="21484" y="2225"/>
                    </a:moveTo>
                    <a:cubicBezTo>
                      <a:pt x="20803" y="8798"/>
                      <a:pt x="17151" y="14698"/>
                      <a:pt x="11571" y="18238"/>
                    </a:cubicBezTo>
                  </a:path>
                  <a:path w="21485" h="18239" stroke="0" extrusionOk="0">
                    <a:moveTo>
                      <a:pt x="21484" y="2225"/>
                    </a:moveTo>
                    <a:cubicBezTo>
                      <a:pt x="20803" y="8798"/>
                      <a:pt x="17151" y="14698"/>
                      <a:pt x="11571" y="18238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63" name="Freeform 17"/>
              <p:cNvSpPr>
                <a:spLocks/>
              </p:cNvSpPr>
              <p:nvPr/>
            </p:nvSpPr>
            <p:spPr bwMode="auto">
              <a:xfrm>
                <a:off x="2268" y="3246"/>
                <a:ext cx="132" cy="98"/>
              </a:xfrm>
              <a:custGeom>
                <a:avLst/>
                <a:gdLst>
                  <a:gd name="T0" fmla="*/ 0 w 132"/>
                  <a:gd name="T1" fmla="*/ 98 h 98"/>
                  <a:gd name="T2" fmla="*/ 132 w 132"/>
                  <a:gd name="T3" fmla="*/ 62 h 98"/>
                  <a:gd name="T4" fmla="*/ 95 w 132"/>
                  <a:gd name="T5" fmla="*/ 0 h 98"/>
                  <a:gd name="T6" fmla="*/ 0 w 132"/>
                  <a:gd name="T7" fmla="*/ 98 h 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2"/>
                  <a:gd name="T13" fmla="*/ 0 h 98"/>
                  <a:gd name="T14" fmla="*/ 132 w 132"/>
                  <a:gd name="T15" fmla="*/ 98 h 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2" h="98">
                    <a:moveTo>
                      <a:pt x="0" y="98"/>
                    </a:moveTo>
                    <a:lnTo>
                      <a:pt x="132" y="62"/>
                    </a:lnTo>
                    <a:lnTo>
                      <a:pt x="95" y="0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64" name="Rectangle 18"/>
              <p:cNvSpPr>
                <a:spLocks noChangeArrowheads="1"/>
              </p:cNvSpPr>
              <p:nvPr/>
            </p:nvSpPr>
            <p:spPr bwMode="auto">
              <a:xfrm>
                <a:off x="2400" y="3317"/>
                <a:ext cx="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/>
              </a:p>
            </p:txBody>
          </p:sp>
          <p:sp>
            <p:nvSpPr>
              <p:cNvPr id="543765" name="Arc 19"/>
              <p:cNvSpPr>
                <a:spLocks/>
              </p:cNvSpPr>
              <p:nvPr/>
            </p:nvSpPr>
            <p:spPr bwMode="auto">
              <a:xfrm>
                <a:off x="1415" y="2636"/>
                <a:ext cx="645" cy="723"/>
              </a:xfrm>
              <a:custGeom>
                <a:avLst/>
                <a:gdLst>
                  <a:gd name="T0" fmla="*/ 0 w 16563"/>
                  <a:gd name="T1" fmla="*/ 0 h 19822"/>
                  <a:gd name="T2" fmla="*/ 0 w 16563"/>
                  <a:gd name="T3" fmla="*/ 0 h 19822"/>
                  <a:gd name="T4" fmla="*/ 0 w 16563"/>
                  <a:gd name="T5" fmla="*/ 0 h 19822"/>
                  <a:gd name="T6" fmla="*/ 0 60000 65536"/>
                  <a:gd name="T7" fmla="*/ 0 60000 65536"/>
                  <a:gd name="T8" fmla="*/ 0 60000 65536"/>
                  <a:gd name="T9" fmla="*/ 0 w 16563"/>
                  <a:gd name="T10" fmla="*/ 0 h 19822"/>
                  <a:gd name="T11" fmla="*/ 16563 w 16563"/>
                  <a:gd name="T12" fmla="*/ 19822 h 1982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563" h="19822" fill="none" extrusionOk="0">
                    <a:moveTo>
                      <a:pt x="7981" y="19822"/>
                    </a:moveTo>
                    <a:cubicBezTo>
                      <a:pt x="4893" y="18485"/>
                      <a:pt x="2160" y="16445"/>
                      <a:pt x="0" y="13864"/>
                    </a:cubicBezTo>
                  </a:path>
                  <a:path w="16563" h="19822" stroke="0" extrusionOk="0">
                    <a:moveTo>
                      <a:pt x="7981" y="19822"/>
                    </a:moveTo>
                    <a:cubicBezTo>
                      <a:pt x="4893" y="18485"/>
                      <a:pt x="2160" y="16445"/>
                      <a:pt x="0" y="13864"/>
                    </a:cubicBezTo>
                    <a:lnTo>
                      <a:pt x="16563" y="0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66" name="Freeform 20"/>
              <p:cNvSpPr>
                <a:spLocks/>
              </p:cNvSpPr>
              <p:nvPr/>
            </p:nvSpPr>
            <p:spPr bwMode="auto">
              <a:xfrm>
                <a:off x="1342" y="3043"/>
                <a:ext cx="104" cy="115"/>
              </a:xfrm>
              <a:custGeom>
                <a:avLst/>
                <a:gdLst>
                  <a:gd name="T0" fmla="*/ 0 w 104"/>
                  <a:gd name="T1" fmla="*/ 0 h 115"/>
                  <a:gd name="T2" fmla="*/ 38 w 104"/>
                  <a:gd name="T3" fmla="*/ 115 h 115"/>
                  <a:gd name="T4" fmla="*/ 104 w 104"/>
                  <a:gd name="T5" fmla="*/ 79 h 115"/>
                  <a:gd name="T6" fmla="*/ 0 w 104"/>
                  <a:gd name="T7" fmla="*/ 0 h 11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4"/>
                  <a:gd name="T13" fmla="*/ 0 h 115"/>
                  <a:gd name="T14" fmla="*/ 104 w 104"/>
                  <a:gd name="T15" fmla="*/ 115 h 11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4" h="115">
                    <a:moveTo>
                      <a:pt x="0" y="0"/>
                    </a:moveTo>
                    <a:lnTo>
                      <a:pt x="38" y="115"/>
                    </a:lnTo>
                    <a:lnTo>
                      <a:pt x="104" y="7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67" name="Rectangle 21"/>
              <p:cNvSpPr>
                <a:spLocks noChangeArrowheads="1"/>
              </p:cNvSpPr>
              <p:nvPr/>
            </p:nvSpPr>
            <p:spPr bwMode="auto">
              <a:xfrm>
                <a:off x="1276" y="3140"/>
                <a:ext cx="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/>
              </a:p>
            </p:txBody>
          </p:sp>
          <p:sp>
            <p:nvSpPr>
              <p:cNvPr id="543768" name="Arc 22"/>
              <p:cNvSpPr>
                <a:spLocks/>
              </p:cNvSpPr>
              <p:nvPr/>
            </p:nvSpPr>
            <p:spPr bwMode="auto">
              <a:xfrm>
                <a:off x="1228" y="2451"/>
                <a:ext cx="757" cy="434"/>
              </a:xfrm>
              <a:custGeom>
                <a:avLst/>
                <a:gdLst>
                  <a:gd name="T0" fmla="*/ 0 w 21600"/>
                  <a:gd name="T1" fmla="*/ 0 h 13242"/>
                  <a:gd name="T2" fmla="*/ 0 w 21600"/>
                  <a:gd name="T3" fmla="*/ 0 h 13242"/>
                  <a:gd name="T4" fmla="*/ 0 w 21600"/>
                  <a:gd name="T5" fmla="*/ 0 h 13242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13242"/>
                  <a:gd name="T11" fmla="*/ 21600 w 21600"/>
                  <a:gd name="T12" fmla="*/ 13242 h 1324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13242" fill="none" extrusionOk="0">
                    <a:moveTo>
                      <a:pt x="1191" y="13241"/>
                    </a:moveTo>
                    <a:cubicBezTo>
                      <a:pt x="402" y="10966"/>
                      <a:pt x="0" y="8575"/>
                      <a:pt x="0" y="6168"/>
                    </a:cubicBezTo>
                    <a:cubicBezTo>
                      <a:pt x="-1" y="4079"/>
                      <a:pt x="302" y="2001"/>
                      <a:pt x="899" y="0"/>
                    </a:cubicBezTo>
                  </a:path>
                  <a:path w="21600" h="13242" stroke="0" extrusionOk="0">
                    <a:moveTo>
                      <a:pt x="1191" y="13241"/>
                    </a:moveTo>
                    <a:cubicBezTo>
                      <a:pt x="402" y="10966"/>
                      <a:pt x="0" y="8575"/>
                      <a:pt x="0" y="6168"/>
                    </a:cubicBezTo>
                    <a:cubicBezTo>
                      <a:pt x="-1" y="4079"/>
                      <a:pt x="302" y="2001"/>
                      <a:pt x="899" y="0"/>
                    </a:cubicBezTo>
                    <a:lnTo>
                      <a:pt x="21600" y="6168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69" name="Freeform 23"/>
              <p:cNvSpPr>
                <a:spLocks/>
              </p:cNvSpPr>
              <p:nvPr/>
            </p:nvSpPr>
            <p:spPr bwMode="auto">
              <a:xfrm>
                <a:off x="1219" y="2344"/>
                <a:ext cx="94" cy="124"/>
              </a:xfrm>
              <a:custGeom>
                <a:avLst/>
                <a:gdLst>
                  <a:gd name="T0" fmla="*/ 94 w 94"/>
                  <a:gd name="T1" fmla="*/ 0 h 124"/>
                  <a:gd name="T2" fmla="*/ 0 w 94"/>
                  <a:gd name="T3" fmla="*/ 97 h 124"/>
                  <a:gd name="T4" fmla="*/ 66 w 94"/>
                  <a:gd name="T5" fmla="*/ 124 h 124"/>
                  <a:gd name="T6" fmla="*/ 94 w 94"/>
                  <a:gd name="T7" fmla="*/ 0 h 12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4"/>
                  <a:gd name="T13" fmla="*/ 0 h 124"/>
                  <a:gd name="T14" fmla="*/ 94 w 94"/>
                  <a:gd name="T15" fmla="*/ 124 h 12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4" h="124">
                    <a:moveTo>
                      <a:pt x="94" y="0"/>
                    </a:moveTo>
                    <a:lnTo>
                      <a:pt x="0" y="97"/>
                    </a:lnTo>
                    <a:lnTo>
                      <a:pt x="66" y="124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70" name="Rectangle 24"/>
              <p:cNvSpPr>
                <a:spLocks noChangeArrowheads="1"/>
              </p:cNvSpPr>
              <p:nvPr/>
            </p:nvSpPr>
            <p:spPr bwMode="auto">
              <a:xfrm>
                <a:off x="1332" y="2423"/>
                <a:ext cx="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 b="1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 b="1"/>
              </a:p>
            </p:txBody>
          </p:sp>
          <p:sp>
            <p:nvSpPr>
              <p:cNvPr id="543771" name="Rectangle 25"/>
              <p:cNvSpPr>
                <a:spLocks noChangeArrowheads="1"/>
              </p:cNvSpPr>
              <p:nvPr/>
            </p:nvSpPr>
            <p:spPr bwMode="auto">
              <a:xfrm>
                <a:off x="4074" y="2733"/>
                <a:ext cx="86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b="1">
                    <a:solidFill>
                      <a:srgbClr val="000000"/>
                    </a:solidFill>
                    <a:latin typeface="標楷體" pitchFamily="65" charset="-120"/>
                    <a:ea typeface="標楷體" pitchFamily="65" charset="-120"/>
                  </a:rPr>
                  <a:t>組織架構調整</a:t>
                </a:r>
                <a:endParaRPr lang="zh-TW" altLang="en-US" b="1"/>
              </a:p>
            </p:txBody>
          </p:sp>
          <p:sp>
            <p:nvSpPr>
              <p:cNvPr id="543772" name="Rectangle 26"/>
              <p:cNvSpPr>
                <a:spLocks noChangeArrowheads="1"/>
              </p:cNvSpPr>
              <p:nvPr/>
            </p:nvSpPr>
            <p:spPr bwMode="auto">
              <a:xfrm>
                <a:off x="3195" y="3273"/>
                <a:ext cx="576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b="1">
                    <a:solidFill>
                      <a:srgbClr val="000000"/>
                    </a:solidFill>
                    <a:latin typeface="標楷體" pitchFamily="65" charset="-120"/>
                    <a:ea typeface="標楷體" pitchFamily="65" charset="-120"/>
                  </a:rPr>
                  <a:t>組織士氣</a:t>
                </a:r>
                <a:endParaRPr lang="zh-TW" altLang="en-US" b="1"/>
              </a:p>
            </p:txBody>
          </p:sp>
          <p:sp>
            <p:nvSpPr>
              <p:cNvPr id="543773" name="Arc 27"/>
              <p:cNvSpPr>
                <a:spLocks/>
              </p:cNvSpPr>
              <p:nvPr/>
            </p:nvSpPr>
            <p:spPr bwMode="auto">
              <a:xfrm>
                <a:off x="3214" y="2231"/>
                <a:ext cx="1140" cy="1617"/>
              </a:xfrm>
              <a:custGeom>
                <a:avLst/>
                <a:gdLst>
                  <a:gd name="T0" fmla="*/ 0 w 14236"/>
                  <a:gd name="T1" fmla="*/ 0 h 21568"/>
                  <a:gd name="T2" fmla="*/ 0 w 14236"/>
                  <a:gd name="T3" fmla="*/ 0 h 21568"/>
                  <a:gd name="T4" fmla="*/ 0 w 14236"/>
                  <a:gd name="T5" fmla="*/ 0 h 21568"/>
                  <a:gd name="T6" fmla="*/ 0 60000 65536"/>
                  <a:gd name="T7" fmla="*/ 0 60000 65536"/>
                  <a:gd name="T8" fmla="*/ 0 60000 65536"/>
                  <a:gd name="T9" fmla="*/ 0 w 14236"/>
                  <a:gd name="T10" fmla="*/ 0 h 21568"/>
                  <a:gd name="T11" fmla="*/ 14236 w 14236"/>
                  <a:gd name="T12" fmla="*/ 21568 h 215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236" h="21568" fill="none" extrusionOk="0">
                    <a:moveTo>
                      <a:pt x="1177" y="0"/>
                    </a:moveTo>
                    <a:cubicBezTo>
                      <a:pt x="6003" y="263"/>
                      <a:pt x="10601" y="2137"/>
                      <a:pt x="14235" y="5323"/>
                    </a:cubicBezTo>
                  </a:path>
                  <a:path w="14236" h="21568" stroke="0" extrusionOk="0">
                    <a:moveTo>
                      <a:pt x="1177" y="0"/>
                    </a:moveTo>
                    <a:cubicBezTo>
                      <a:pt x="6003" y="263"/>
                      <a:pt x="10601" y="2137"/>
                      <a:pt x="14235" y="5323"/>
                    </a:cubicBezTo>
                    <a:lnTo>
                      <a:pt x="0" y="21568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74" name="Freeform 28"/>
              <p:cNvSpPr>
                <a:spLocks/>
              </p:cNvSpPr>
              <p:nvPr/>
            </p:nvSpPr>
            <p:spPr bwMode="auto">
              <a:xfrm>
                <a:off x="4329" y="2609"/>
                <a:ext cx="123" cy="115"/>
              </a:xfrm>
              <a:custGeom>
                <a:avLst/>
                <a:gdLst>
                  <a:gd name="T0" fmla="*/ 123 w 123"/>
                  <a:gd name="T1" fmla="*/ 115 h 115"/>
                  <a:gd name="T2" fmla="*/ 57 w 123"/>
                  <a:gd name="T3" fmla="*/ 0 h 115"/>
                  <a:gd name="T4" fmla="*/ 0 w 123"/>
                  <a:gd name="T5" fmla="*/ 44 h 115"/>
                  <a:gd name="T6" fmla="*/ 123 w 123"/>
                  <a:gd name="T7" fmla="*/ 115 h 11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3"/>
                  <a:gd name="T13" fmla="*/ 0 h 115"/>
                  <a:gd name="T14" fmla="*/ 123 w 123"/>
                  <a:gd name="T15" fmla="*/ 115 h 11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3" h="115">
                    <a:moveTo>
                      <a:pt x="123" y="115"/>
                    </a:moveTo>
                    <a:lnTo>
                      <a:pt x="57" y="0"/>
                    </a:lnTo>
                    <a:lnTo>
                      <a:pt x="0" y="44"/>
                    </a:lnTo>
                    <a:lnTo>
                      <a:pt x="123" y="115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75" name="Rectangle 29"/>
              <p:cNvSpPr>
                <a:spLocks noChangeArrowheads="1"/>
              </p:cNvSpPr>
              <p:nvPr/>
            </p:nvSpPr>
            <p:spPr bwMode="auto">
              <a:xfrm>
                <a:off x="4225" y="2636"/>
                <a:ext cx="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/>
              </a:p>
            </p:txBody>
          </p:sp>
          <p:sp>
            <p:nvSpPr>
              <p:cNvPr id="543776" name="Arc 30"/>
              <p:cNvSpPr>
                <a:spLocks/>
              </p:cNvSpPr>
              <p:nvPr/>
            </p:nvSpPr>
            <p:spPr bwMode="auto">
              <a:xfrm>
                <a:off x="3837" y="2786"/>
                <a:ext cx="682" cy="646"/>
              </a:xfrm>
              <a:custGeom>
                <a:avLst/>
                <a:gdLst>
                  <a:gd name="T0" fmla="*/ 0 w 21354"/>
                  <a:gd name="T1" fmla="*/ 0 h 21598"/>
                  <a:gd name="T2" fmla="*/ 0 w 21354"/>
                  <a:gd name="T3" fmla="*/ 0 h 21598"/>
                  <a:gd name="T4" fmla="*/ 0 w 21354"/>
                  <a:gd name="T5" fmla="*/ 0 h 21598"/>
                  <a:gd name="T6" fmla="*/ 0 60000 65536"/>
                  <a:gd name="T7" fmla="*/ 0 60000 65536"/>
                  <a:gd name="T8" fmla="*/ 0 60000 65536"/>
                  <a:gd name="T9" fmla="*/ 0 w 21354"/>
                  <a:gd name="T10" fmla="*/ 0 h 21598"/>
                  <a:gd name="T11" fmla="*/ 21354 w 21354"/>
                  <a:gd name="T12" fmla="*/ 21598 h 2159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354" h="21598" fill="none" extrusionOk="0">
                    <a:moveTo>
                      <a:pt x="21354" y="3249"/>
                    </a:moveTo>
                    <a:cubicBezTo>
                      <a:pt x="19766" y="13683"/>
                      <a:pt x="10870" y="21442"/>
                      <a:pt x="316" y="21597"/>
                    </a:cubicBezTo>
                  </a:path>
                  <a:path w="21354" h="21598" stroke="0" extrusionOk="0">
                    <a:moveTo>
                      <a:pt x="21354" y="3249"/>
                    </a:moveTo>
                    <a:cubicBezTo>
                      <a:pt x="19766" y="13683"/>
                      <a:pt x="10870" y="21442"/>
                      <a:pt x="316" y="21597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77" name="Freeform 31"/>
              <p:cNvSpPr>
                <a:spLocks/>
              </p:cNvSpPr>
              <p:nvPr/>
            </p:nvSpPr>
            <p:spPr bwMode="auto">
              <a:xfrm>
                <a:off x="3724" y="3388"/>
                <a:ext cx="132" cy="71"/>
              </a:xfrm>
              <a:custGeom>
                <a:avLst/>
                <a:gdLst>
                  <a:gd name="T0" fmla="*/ 0 w 132"/>
                  <a:gd name="T1" fmla="*/ 35 h 71"/>
                  <a:gd name="T2" fmla="*/ 123 w 132"/>
                  <a:gd name="T3" fmla="*/ 71 h 71"/>
                  <a:gd name="T4" fmla="*/ 132 w 132"/>
                  <a:gd name="T5" fmla="*/ 0 h 71"/>
                  <a:gd name="T6" fmla="*/ 0 w 132"/>
                  <a:gd name="T7" fmla="*/ 35 h 7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2"/>
                  <a:gd name="T13" fmla="*/ 0 h 71"/>
                  <a:gd name="T14" fmla="*/ 132 w 132"/>
                  <a:gd name="T15" fmla="*/ 71 h 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2" h="71">
                    <a:moveTo>
                      <a:pt x="0" y="35"/>
                    </a:moveTo>
                    <a:lnTo>
                      <a:pt x="123" y="71"/>
                    </a:lnTo>
                    <a:lnTo>
                      <a:pt x="132" y="0"/>
                    </a:lnTo>
                    <a:lnTo>
                      <a:pt x="0" y="35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78" name="Rectangle 32"/>
              <p:cNvSpPr>
                <a:spLocks noChangeArrowheads="1"/>
              </p:cNvSpPr>
              <p:nvPr/>
            </p:nvSpPr>
            <p:spPr bwMode="auto">
              <a:xfrm>
                <a:off x="3809" y="3467"/>
                <a:ext cx="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 b="1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-</a:t>
                </a:r>
                <a:endParaRPr lang="en-US" altLang="zh-TW" b="1"/>
              </a:p>
            </p:txBody>
          </p:sp>
          <p:sp>
            <p:nvSpPr>
              <p:cNvPr id="543779" name="Arc 33"/>
              <p:cNvSpPr>
                <a:spLocks/>
              </p:cNvSpPr>
              <p:nvPr/>
            </p:nvSpPr>
            <p:spPr bwMode="auto">
              <a:xfrm>
                <a:off x="3032" y="2291"/>
                <a:ext cx="1552" cy="978"/>
              </a:xfrm>
              <a:custGeom>
                <a:avLst/>
                <a:gdLst>
                  <a:gd name="T0" fmla="*/ 0 w 21487"/>
                  <a:gd name="T1" fmla="*/ 0 h 14462"/>
                  <a:gd name="T2" fmla="*/ 0 w 21487"/>
                  <a:gd name="T3" fmla="*/ 0 h 14462"/>
                  <a:gd name="T4" fmla="*/ 0 w 21487"/>
                  <a:gd name="T5" fmla="*/ 0 h 14462"/>
                  <a:gd name="T6" fmla="*/ 0 60000 65536"/>
                  <a:gd name="T7" fmla="*/ 0 60000 65536"/>
                  <a:gd name="T8" fmla="*/ 0 60000 65536"/>
                  <a:gd name="T9" fmla="*/ 0 w 21487"/>
                  <a:gd name="T10" fmla="*/ 0 h 14462"/>
                  <a:gd name="T11" fmla="*/ 21487 w 21487"/>
                  <a:gd name="T12" fmla="*/ 14462 h 1446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487" h="14462" fill="none" extrusionOk="0">
                    <a:moveTo>
                      <a:pt x="5442" y="14462"/>
                    </a:moveTo>
                    <a:cubicBezTo>
                      <a:pt x="2374" y="11057"/>
                      <a:pt x="468" y="6765"/>
                      <a:pt x="0" y="2206"/>
                    </a:cubicBezTo>
                  </a:path>
                  <a:path w="21487" h="14462" stroke="0" extrusionOk="0">
                    <a:moveTo>
                      <a:pt x="5442" y="14462"/>
                    </a:moveTo>
                    <a:cubicBezTo>
                      <a:pt x="2374" y="11057"/>
                      <a:pt x="468" y="6765"/>
                      <a:pt x="0" y="2206"/>
                    </a:cubicBezTo>
                    <a:lnTo>
                      <a:pt x="21487" y="0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80" name="Freeform 34"/>
              <p:cNvSpPr>
                <a:spLocks/>
              </p:cNvSpPr>
              <p:nvPr/>
            </p:nvSpPr>
            <p:spPr bwMode="auto">
              <a:xfrm>
                <a:off x="2987" y="2326"/>
                <a:ext cx="75" cy="115"/>
              </a:xfrm>
              <a:custGeom>
                <a:avLst/>
                <a:gdLst>
                  <a:gd name="T0" fmla="*/ 47 w 75"/>
                  <a:gd name="T1" fmla="*/ 0 h 115"/>
                  <a:gd name="T2" fmla="*/ 0 w 75"/>
                  <a:gd name="T3" fmla="*/ 115 h 115"/>
                  <a:gd name="T4" fmla="*/ 75 w 75"/>
                  <a:gd name="T5" fmla="*/ 115 h 115"/>
                  <a:gd name="T6" fmla="*/ 47 w 75"/>
                  <a:gd name="T7" fmla="*/ 0 h 11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5"/>
                  <a:gd name="T13" fmla="*/ 0 h 115"/>
                  <a:gd name="T14" fmla="*/ 75 w 75"/>
                  <a:gd name="T15" fmla="*/ 115 h 11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5" h="115">
                    <a:moveTo>
                      <a:pt x="47" y="0"/>
                    </a:moveTo>
                    <a:lnTo>
                      <a:pt x="0" y="115"/>
                    </a:lnTo>
                    <a:lnTo>
                      <a:pt x="75" y="115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81" name="Rectangle 35"/>
              <p:cNvSpPr>
                <a:spLocks noChangeArrowheads="1"/>
              </p:cNvSpPr>
              <p:nvPr/>
            </p:nvSpPr>
            <p:spPr bwMode="auto">
              <a:xfrm>
                <a:off x="3109" y="2370"/>
                <a:ext cx="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/>
              </a:p>
            </p:txBody>
          </p:sp>
          <p:pic>
            <p:nvPicPr>
              <p:cNvPr id="543782" name="Picture 36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966" y="2414"/>
                <a:ext cx="302" cy="2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43783" name="Picture 37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478" y="2751"/>
                <a:ext cx="303" cy="2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543784" name="Rectangle 38"/>
              <p:cNvSpPr>
                <a:spLocks noChangeArrowheads="1"/>
              </p:cNvSpPr>
              <p:nvPr/>
            </p:nvSpPr>
            <p:spPr bwMode="auto">
              <a:xfrm>
                <a:off x="3525" y="1352"/>
                <a:ext cx="86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b="1">
                    <a:solidFill>
                      <a:srgbClr val="000000"/>
                    </a:solidFill>
                    <a:latin typeface="標楷體" pitchFamily="65" charset="-120"/>
                    <a:ea typeface="標楷體" pitchFamily="65" charset="-120"/>
                  </a:rPr>
                  <a:t>作業流程調整</a:t>
                </a:r>
                <a:endParaRPr lang="zh-TW" altLang="en-US" b="1"/>
              </a:p>
            </p:txBody>
          </p:sp>
          <p:sp>
            <p:nvSpPr>
              <p:cNvPr id="543785" name="Rectangle 39"/>
              <p:cNvSpPr>
                <a:spLocks noChangeArrowheads="1"/>
              </p:cNvSpPr>
              <p:nvPr/>
            </p:nvSpPr>
            <p:spPr bwMode="auto">
              <a:xfrm>
                <a:off x="2174" y="1202"/>
                <a:ext cx="86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b="1">
                    <a:solidFill>
                      <a:srgbClr val="000000"/>
                    </a:solidFill>
                    <a:latin typeface="標楷體" pitchFamily="65" charset="-120"/>
                    <a:ea typeface="標楷體" pitchFamily="65" charset="-120"/>
                  </a:rPr>
                  <a:t>員工操作熟練</a:t>
                </a:r>
                <a:endParaRPr lang="zh-TW" altLang="en-US" b="1"/>
              </a:p>
            </p:txBody>
          </p:sp>
          <p:sp>
            <p:nvSpPr>
              <p:cNvPr id="543786" name="Arc 40"/>
              <p:cNvSpPr>
                <a:spLocks/>
              </p:cNvSpPr>
              <p:nvPr/>
            </p:nvSpPr>
            <p:spPr bwMode="auto">
              <a:xfrm>
                <a:off x="3138" y="1468"/>
                <a:ext cx="826" cy="771"/>
              </a:xfrm>
              <a:custGeom>
                <a:avLst/>
                <a:gdLst>
                  <a:gd name="T0" fmla="*/ 0 w 21201"/>
                  <a:gd name="T1" fmla="*/ 0 h 21152"/>
                  <a:gd name="T2" fmla="*/ 0 w 21201"/>
                  <a:gd name="T3" fmla="*/ 0 h 21152"/>
                  <a:gd name="T4" fmla="*/ 0 w 21201"/>
                  <a:gd name="T5" fmla="*/ 0 h 21152"/>
                  <a:gd name="T6" fmla="*/ 0 60000 65536"/>
                  <a:gd name="T7" fmla="*/ 0 60000 65536"/>
                  <a:gd name="T8" fmla="*/ 0 60000 65536"/>
                  <a:gd name="T9" fmla="*/ 0 w 21201"/>
                  <a:gd name="T10" fmla="*/ 0 h 21152"/>
                  <a:gd name="T11" fmla="*/ 21201 w 21201"/>
                  <a:gd name="T12" fmla="*/ 21152 h 2115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201" h="21152" fill="none" extrusionOk="0">
                    <a:moveTo>
                      <a:pt x="21200" y="4133"/>
                    </a:moveTo>
                    <a:cubicBezTo>
                      <a:pt x="19534" y="12678"/>
                      <a:pt x="12901" y="19388"/>
                      <a:pt x="4376" y="21152"/>
                    </a:cubicBezTo>
                  </a:path>
                  <a:path w="21201" h="21152" stroke="0" extrusionOk="0">
                    <a:moveTo>
                      <a:pt x="21200" y="4133"/>
                    </a:moveTo>
                    <a:cubicBezTo>
                      <a:pt x="19534" y="12678"/>
                      <a:pt x="12901" y="19388"/>
                      <a:pt x="4376" y="21152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87" name="Freeform 41"/>
              <p:cNvSpPr>
                <a:spLocks/>
              </p:cNvSpPr>
              <p:nvPr/>
            </p:nvSpPr>
            <p:spPr bwMode="auto">
              <a:xfrm>
                <a:off x="3922" y="1503"/>
                <a:ext cx="76" cy="124"/>
              </a:xfrm>
              <a:custGeom>
                <a:avLst/>
                <a:gdLst>
                  <a:gd name="T0" fmla="*/ 48 w 76"/>
                  <a:gd name="T1" fmla="*/ 0 h 124"/>
                  <a:gd name="T2" fmla="*/ 0 w 76"/>
                  <a:gd name="T3" fmla="*/ 115 h 124"/>
                  <a:gd name="T4" fmla="*/ 76 w 76"/>
                  <a:gd name="T5" fmla="*/ 124 h 124"/>
                  <a:gd name="T6" fmla="*/ 48 w 76"/>
                  <a:gd name="T7" fmla="*/ 0 h 12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6"/>
                  <a:gd name="T13" fmla="*/ 0 h 124"/>
                  <a:gd name="T14" fmla="*/ 76 w 76"/>
                  <a:gd name="T15" fmla="*/ 124 h 12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6" h="124">
                    <a:moveTo>
                      <a:pt x="48" y="0"/>
                    </a:moveTo>
                    <a:lnTo>
                      <a:pt x="0" y="115"/>
                    </a:lnTo>
                    <a:lnTo>
                      <a:pt x="76" y="124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88" name="Rectangle 42"/>
              <p:cNvSpPr>
                <a:spLocks noChangeArrowheads="1"/>
              </p:cNvSpPr>
              <p:nvPr/>
            </p:nvSpPr>
            <p:spPr bwMode="auto">
              <a:xfrm>
                <a:off x="3800" y="1547"/>
                <a:ext cx="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/>
              </a:p>
            </p:txBody>
          </p:sp>
          <p:sp>
            <p:nvSpPr>
              <p:cNvPr id="543789" name="Arc 43"/>
              <p:cNvSpPr>
                <a:spLocks/>
              </p:cNvSpPr>
              <p:nvPr/>
            </p:nvSpPr>
            <p:spPr bwMode="auto">
              <a:xfrm>
                <a:off x="2716" y="795"/>
                <a:ext cx="1255" cy="646"/>
              </a:xfrm>
              <a:custGeom>
                <a:avLst/>
                <a:gdLst>
                  <a:gd name="T0" fmla="*/ 0 w 39282"/>
                  <a:gd name="T1" fmla="*/ 0 h 21600"/>
                  <a:gd name="T2" fmla="*/ 0 w 39282"/>
                  <a:gd name="T3" fmla="*/ 0 h 21600"/>
                  <a:gd name="T4" fmla="*/ 0 w 39282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39282"/>
                  <a:gd name="T10" fmla="*/ 0 h 21600"/>
                  <a:gd name="T11" fmla="*/ 39282 w 3928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9282" h="21600" fill="none" extrusionOk="0">
                    <a:moveTo>
                      <a:pt x="-1" y="9552"/>
                    </a:moveTo>
                    <a:cubicBezTo>
                      <a:pt x="4012" y="3581"/>
                      <a:pt x="10733" y="-1"/>
                      <a:pt x="17928" y="0"/>
                    </a:cubicBezTo>
                    <a:cubicBezTo>
                      <a:pt x="28602" y="0"/>
                      <a:pt x="37676" y="7797"/>
                      <a:pt x="39282" y="18350"/>
                    </a:cubicBezTo>
                  </a:path>
                  <a:path w="39282" h="21600" stroke="0" extrusionOk="0">
                    <a:moveTo>
                      <a:pt x="-1" y="9552"/>
                    </a:moveTo>
                    <a:cubicBezTo>
                      <a:pt x="4012" y="3581"/>
                      <a:pt x="10733" y="-1"/>
                      <a:pt x="17928" y="0"/>
                    </a:cubicBezTo>
                    <a:cubicBezTo>
                      <a:pt x="28602" y="0"/>
                      <a:pt x="37676" y="7797"/>
                      <a:pt x="39282" y="18350"/>
                    </a:cubicBezTo>
                    <a:lnTo>
                      <a:pt x="17928" y="21600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90" name="Freeform 44"/>
              <p:cNvSpPr>
                <a:spLocks/>
              </p:cNvSpPr>
              <p:nvPr/>
            </p:nvSpPr>
            <p:spPr bwMode="auto">
              <a:xfrm>
                <a:off x="2656" y="1060"/>
                <a:ext cx="85" cy="133"/>
              </a:xfrm>
              <a:custGeom>
                <a:avLst/>
                <a:gdLst>
                  <a:gd name="T0" fmla="*/ 0 w 85"/>
                  <a:gd name="T1" fmla="*/ 133 h 133"/>
                  <a:gd name="T2" fmla="*/ 85 w 85"/>
                  <a:gd name="T3" fmla="*/ 36 h 133"/>
                  <a:gd name="T4" fmla="*/ 19 w 85"/>
                  <a:gd name="T5" fmla="*/ 0 h 133"/>
                  <a:gd name="T6" fmla="*/ 0 w 85"/>
                  <a:gd name="T7" fmla="*/ 133 h 13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5"/>
                  <a:gd name="T13" fmla="*/ 0 h 133"/>
                  <a:gd name="T14" fmla="*/ 85 w 85"/>
                  <a:gd name="T15" fmla="*/ 133 h 13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5" h="133">
                    <a:moveTo>
                      <a:pt x="0" y="133"/>
                    </a:moveTo>
                    <a:lnTo>
                      <a:pt x="85" y="36"/>
                    </a:lnTo>
                    <a:lnTo>
                      <a:pt x="19" y="0"/>
                    </a:lnTo>
                    <a:lnTo>
                      <a:pt x="0" y="133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91" name="Rectangle 45"/>
              <p:cNvSpPr>
                <a:spLocks noChangeArrowheads="1"/>
              </p:cNvSpPr>
              <p:nvPr/>
            </p:nvSpPr>
            <p:spPr bwMode="auto">
              <a:xfrm>
                <a:off x="2788" y="1060"/>
                <a:ext cx="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 b="1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-</a:t>
                </a:r>
                <a:endParaRPr lang="en-US" altLang="zh-TW" b="1"/>
              </a:p>
            </p:txBody>
          </p:sp>
          <p:sp>
            <p:nvSpPr>
              <p:cNvPr id="543792" name="Arc 46"/>
              <p:cNvSpPr>
                <a:spLocks/>
              </p:cNvSpPr>
              <p:nvPr/>
            </p:nvSpPr>
            <p:spPr bwMode="auto">
              <a:xfrm>
                <a:off x="2599" y="1351"/>
                <a:ext cx="974" cy="728"/>
              </a:xfrm>
              <a:custGeom>
                <a:avLst/>
                <a:gdLst>
                  <a:gd name="T0" fmla="*/ 0 w 21600"/>
                  <a:gd name="T1" fmla="*/ 0 h 17241"/>
                  <a:gd name="T2" fmla="*/ 0 w 21600"/>
                  <a:gd name="T3" fmla="*/ 0 h 17241"/>
                  <a:gd name="T4" fmla="*/ 0 w 21600"/>
                  <a:gd name="T5" fmla="*/ 0 h 17241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17241"/>
                  <a:gd name="T11" fmla="*/ 21600 w 21600"/>
                  <a:gd name="T12" fmla="*/ 17241 h 1724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17241" fill="none" extrusionOk="0">
                    <a:moveTo>
                      <a:pt x="5008" y="17240"/>
                    </a:moveTo>
                    <a:cubicBezTo>
                      <a:pt x="1772" y="13358"/>
                      <a:pt x="0" y="8464"/>
                      <a:pt x="0" y="3411"/>
                    </a:cubicBezTo>
                    <a:cubicBezTo>
                      <a:pt x="-1" y="2268"/>
                      <a:pt x="90" y="1128"/>
                      <a:pt x="271" y="0"/>
                    </a:cubicBezTo>
                  </a:path>
                  <a:path w="21600" h="17241" stroke="0" extrusionOk="0">
                    <a:moveTo>
                      <a:pt x="5008" y="17240"/>
                    </a:moveTo>
                    <a:cubicBezTo>
                      <a:pt x="1772" y="13358"/>
                      <a:pt x="0" y="8464"/>
                      <a:pt x="0" y="3411"/>
                    </a:cubicBezTo>
                    <a:cubicBezTo>
                      <a:pt x="-1" y="2268"/>
                      <a:pt x="90" y="1128"/>
                      <a:pt x="271" y="0"/>
                    </a:cubicBezTo>
                    <a:lnTo>
                      <a:pt x="21600" y="3411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93" name="Freeform 47"/>
              <p:cNvSpPr>
                <a:spLocks/>
              </p:cNvSpPr>
              <p:nvPr/>
            </p:nvSpPr>
            <p:spPr bwMode="auto">
              <a:xfrm>
                <a:off x="2798" y="2052"/>
                <a:ext cx="122" cy="115"/>
              </a:xfrm>
              <a:custGeom>
                <a:avLst/>
                <a:gdLst>
                  <a:gd name="T0" fmla="*/ 122 w 122"/>
                  <a:gd name="T1" fmla="*/ 115 h 115"/>
                  <a:gd name="T2" fmla="*/ 47 w 122"/>
                  <a:gd name="T3" fmla="*/ 0 h 115"/>
                  <a:gd name="T4" fmla="*/ 0 w 122"/>
                  <a:gd name="T5" fmla="*/ 53 h 115"/>
                  <a:gd name="T6" fmla="*/ 122 w 122"/>
                  <a:gd name="T7" fmla="*/ 115 h 11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2"/>
                  <a:gd name="T13" fmla="*/ 0 h 115"/>
                  <a:gd name="T14" fmla="*/ 122 w 122"/>
                  <a:gd name="T15" fmla="*/ 115 h 11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2" h="115">
                    <a:moveTo>
                      <a:pt x="122" y="115"/>
                    </a:moveTo>
                    <a:lnTo>
                      <a:pt x="47" y="0"/>
                    </a:lnTo>
                    <a:lnTo>
                      <a:pt x="0" y="53"/>
                    </a:lnTo>
                    <a:lnTo>
                      <a:pt x="122" y="115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94" name="Rectangle 48"/>
              <p:cNvSpPr>
                <a:spLocks noChangeArrowheads="1"/>
              </p:cNvSpPr>
              <p:nvPr/>
            </p:nvSpPr>
            <p:spPr bwMode="auto">
              <a:xfrm>
                <a:off x="2873" y="1928"/>
                <a:ext cx="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/>
              </a:p>
            </p:txBody>
          </p:sp>
          <p:pic>
            <p:nvPicPr>
              <p:cNvPr id="543795" name="Picture 49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100" y="1432"/>
                <a:ext cx="303" cy="2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537074" name="Text Box 50"/>
          <p:cNvSpPr txBox="1">
            <a:spLocks noChangeArrowheads="1"/>
          </p:cNvSpPr>
          <p:nvPr/>
        </p:nvSpPr>
        <p:spPr bwMode="auto">
          <a:xfrm>
            <a:off x="3086100" y="863600"/>
            <a:ext cx="2495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企業</a:t>
            </a:r>
            <a:r>
              <a:rPr lang="en-US" altLang="zh-TW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e</a:t>
            </a:r>
            <a:r>
              <a:rPr lang="zh-TW" alt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化的變革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AFE15-A439-4D91-A3EE-91FE2A2AA09E}" type="slidenum">
              <a:rPr lang="en-US" altLang="zh-TW"/>
              <a:pPr>
                <a:defRPr/>
              </a:pPr>
              <a:t>14</a:t>
            </a:fld>
            <a:endParaRPr lang="en-US" altLang="zh-TW"/>
          </a:p>
        </p:txBody>
      </p:sp>
      <p:sp>
        <p:nvSpPr>
          <p:cNvPr id="544771" name="Rectangle 2"/>
          <p:cNvSpPr>
            <a:spLocks noChangeArrowheads="1"/>
          </p:cNvSpPr>
          <p:nvPr/>
        </p:nvSpPr>
        <p:spPr bwMode="auto">
          <a:xfrm>
            <a:off x="609600" y="1524000"/>
            <a:ext cx="7772400" cy="4114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523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latin typeface="標楷體" pitchFamily="65" charset="-120"/>
              </a:rPr>
              <a:t>心智模式的定義（樹狀表示）</a:t>
            </a:r>
          </a:p>
        </p:txBody>
      </p:sp>
      <p:sp>
        <p:nvSpPr>
          <p:cNvPr id="544773" name="Text Box 4"/>
          <p:cNvSpPr txBox="1">
            <a:spLocks noChangeArrowheads="1"/>
          </p:cNvSpPr>
          <p:nvPr/>
        </p:nvSpPr>
        <p:spPr bwMode="auto">
          <a:xfrm>
            <a:off x="990600" y="3810000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400">
                <a:solidFill>
                  <a:srgbClr val="FFFFFF"/>
                </a:solidFill>
                <a:latin typeface="標楷體" pitchFamily="65" charset="-120"/>
                <a:ea typeface="標楷體" pitchFamily="65" charset="-120"/>
              </a:rPr>
              <a:t>心智模式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  （兩個表徵）</a:t>
            </a:r>
          </a:p>
        </p:txBody>
      </p:sp>
      <p:sp>
        <p:nvSpPr>
          <p:cNvPr id="544774" name="Freeform 5"/>
          <p:cNvSpPr>
            <a:spLocks/>
          </p:cNvSpPr>
          <p:nvPr/>
        </p:nvSpPr>
        <p:spPr bwMode="auto">
          <a:xfrm>
            <a:off x="2343150" y="3162300"/>
            <a:ext cx="762000" cy="914400"/>
          </a:xfrm>
          <a:custGeom>
            <a:avLst/>
            <a:gdLst>
              <a:gd name="T0" fmla="*/ 0 w 480"/>
              <a:gd name="T1" fmla="*/ 2147483647 h 576"/>
              <a:gd name="T2" fmla="*/ 2147483647 w 480"/>
              <a:gd name="T3" fmla="*/ 0 h 576"/>
              <a:gd name="T4" fmla="*/ 0 60000 65536"/>
              <a:gd name="T5" fmla="*/ 0 60000 65536"/>
              <a:gd name="T6" fmla="*/ 0 w 480"/>
              <a:gd name="T7" fmla="*/ 0 h 576"/>
              <a:gd name="T8" fmla="*/ 480 w 480"/>
              <a:gd name="T9" fmla="*/ 576 h 57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0" h="576">
                <a:moveTo>
                  <a:pt x="0" y="576"/>
                </a:moveTo>
                <a:lnTo>
                  <a:pt x="48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44775" name="Freeform 6"/>
          <p:cNvSpPr>
            <a:spLocks/>
          </p:cNvSpPr>
          <p:nvPr/>
        </p:nvSpPr>
        <p:spPr bwMode="auto">
          <a:xfrm>
            <a:off x="2343150" y="4076700"/>
            <a:ext cx="781050" cy="1028700"/>
          </a:xfrm>
          <a:custGeom>
            <a:avLst/>
            <a:gdLst>
              <a:gd name="T0" fmla="*/ 0 w 492"/>
              <a:gd name="T1" fmla="*/ 0 h 648"/>
              <a:gd name="T2" fmla="*/ 2147483647 w 492"/>
              <a:gd name="T3" fmla="*/ 2147483647 h 648"/>
              <a:gd name="T4" fmla="*/ 0 60000 65536"/>
              <a:gd name="T5" fmla="*/ 0 60000 65536"/>
              <a:gd name="T6" fmla="*/ 0 w 492"/>
              <a:gd name="T7" fmla="*/ 0 h 648"/>
              <a:gd name="T8" fmla="*/ 492 w 492"/>
              <a:gd name="T9" fmla="*/ 648 h 6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92" h="648">
                <a:moveTo>
                  <a:pt x="0" y="0"/>
                </a:moveTo>
                <a:lnTo>
                  <a:pt x="492" y="64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181600" y="1676400"/>
            <a:ext cx="3352800" cy="3657600"/>
            <a:chOff x="3264" y="1056"/>
            <a:chExt cx="2112" cy="2304"/>
          </a:xfrm>
        </p:grpSpPr>
        <p:sp>
          <p:nvSpPr>
            <p:cNvPr id="544783" name="Text Box 8"/>
            <p:cNvSpPr txBox="1">
              <a:spLocks noChangeArrowheads="1"/>
            </p:cNvSpPr>
            <p:nvPr/>
          </p:nvSpPr>
          <p:spPr bwMode="auto">
            <a:xfrm>
              <a:off x="3264" y="3072"/>
              <a:ext cx="6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400">
                  <a:solidFill>
                    <a:srgbClr val="66FFFF"/>
                  </a:solidFill>
                  <a:latin typeface="標楷體" pitchFamily="65" charset="-120"/>
                  <a:ea typeface="標楷體" pitchFamily="65" charset="-120"/>
                </a:rPr>
                <a:t>邏輯</a:t>
              </a:r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3744" y="1056"/>
              <a:ext cx="1632" cy="1824"/>
              <a:chOff x="3456" y="1200"/>
              <a:chExt cx="1632" cy="1824"/>
            </a:xfrm>
          </p:grpSpPr>
          <p:sp>
            <p:nvSpPr>
              <p:cNvPr id="544786" name="Text Box 10"/>
              <p:cNvSpPr txBox="1">
                <a:spLocks noChangeArrowheads="1"/>
              </p:cNvSpPr>
              <p:nvPr/>
            </p:nvSpPr>
            <p:spPr bwMode="auto">
              <a:xfrm>
                <a:off x="4272" y="1728"/>
                <a:ext cx="81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TW" altLang="en-US" sz="2400">
                    <a:solidFill>
                      <a:srgbClr val="FF00FF"/>
                    </a:solidFill>
                    <a:latin typeface="標楷體" pitchFamily="65" charset="-120"/>
                    <a:ea typeface="標楷體" pitchFamily="65" charset="-120"/>
                  </a:rPr>
                  <a:t>範圍</a:t>
                </a:r>
              </a:p>
            </p:txBody>
          </p:sp>
          <p:sp>
            <p:nvSpPr>
              <p:cNvPr id="544787" name="Text Box 11"/>
              <p:cNvSpPr txBox="1">
                <a:spLocks noChangeArrowheads="1"/>
              </p:cNvSpPr>
              <p:nvPr/>
            </p:nvSpPr>
            <p:spPr bwMode="auto">
              <a:xfrm>
                <a:off x="4272" y="1200"/>
                <a:ext cx="81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TW" altLang="en-US" sz="2400">
                    <a:solidFill>
                      <a:srgbClr val="FF00FF"/>
                    </a:solidFill>
                    <a:latin typeface="標楷體" pitchFamily="65" charset="-120"/>
                    <a:ea typeface="標楷體" pitchFamily="65" charset="-120"/>
                  </a:rPr>
                  <a:t>訴求</a:t>
                </a:r>
              </a:p>
            </p:txBody>
          </p:sp>
          <p:sp>
            <p:nvSpPr>
              <p:cNvPr id="544788" name="Text Box 12"/>
              <p:cNvSpPr txBox="1">
                <a:spLocks noChangeArrowheads="1"/>
              </p:cNvSpPr>
              <p:nvPr/>
            </p:nvSpPr>
            <p:spPr bwMode="auto">
              <a:xfrm>
                <a:off x="4272" y="2256"/>
                <a:ext cx="81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TW" altLang="en-US" sz="2400">
                    <a:solidFill>
                      <a:srgbClr val="FF00FF"/>
                    </a:solidFill>
                    <a:latin typeface="標楷體" pitchFamily="65" charset="-120"/>
                    <a:ea typeface="標楷體" pitchFamily="65" charset="-120"/>
                  </a:rPr>
                  <a:t>構件</a:t>
                </a:r>
              </a:p>
            </p:txBody>
          </p:sp>
          <p:sp>
            <p:nvSpPr>
              <p:cNvPr id="544789" name="Text Box 13"/>
              <p:cNvSpPr txBox="1">
                <a:spLocks noChangeArrowheads="1"/>
              </p:cNvSpPr>
              <p:nvPr/>
            </p:nvSpPr>
            <p:spPr bwMode="auto">
              <a:xfrm>
                <a:off x="4272" y="2736"/>
                <a:ext cx="81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TW" altLang="en-US" sz="2400">
                    <a:solidFill>
                      <a:srgbClr val="FF00FF"/>
                    </a:solidFill>
                    <a:latin typeface="標楷體" pitchFamily="65" charset="-120"/>
                    <a:ea typeface="標楷體" pitchFamily="65" charset="-120"/>
                  </a:rPr>
                  <a:t>關係</a:t>
                </a:r>
              </a:p>
            </p:txBody>
          </p:sp>
          <p:sp>
            <p:nvSpPr>
              <p:cNvPr id="544790" name="Line 14"/>
              <p:cNvSpPr>
                <a:spLocks noChangeShapeType="1"/>
              </p:cNvSpPr>
              <p:nvPr/>
            </p:nvSpPr>
            <p:spPr bwMode="auto">
              <a:xfrm flipV="1">
                <a:off x="3456" y="1392"/>
                <a:ext cx="864" cy="7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44791" name="Line 15"/>
              <p:cNvSpPr>
                <a:spLocks noChangeShapeType="1"/>
              </p:cNvSpPr>
              <p:nvPr/>
            </p:nvSpPr>
            <p:spPr bwMode="auto">
              <a:xfrm>
                <a:off x="3456" y="2112"/>
                <a:ext cx="864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44792" name="Line 16"/>
              <p:cNvSpPr>
                <a:spLocks noChangeShapeType="1"/>
              </p:cNvSpPr>
              <p:nvPr/>
            </p:nvSpPr>
            <p:spPr bwMode="auto">
              <a:xfrm flipV="1">
                <a:off x="3504" y="1920"/>
                <a:ext cx="816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44793" name="Line 17"/>
              <p:cNvSpPr>
                <a:spLocks noChangeShapeType="1"/>
              </p:cNvSpPr>
              <p:nvPr/>
            </p:nvSpPr>
            <p:spPr bwMode="auto">
              <a:xfrm>
                <a:off x="3456" y="2112"/>
                <a:ext cx="864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544785" name="Text Box 18"/>
            <p:cNvSpPr txBox="1">
              <a:spLocks noChangeArrowheads="1"/>
            </p:cNvSpPr>
            <p:nvPr/>
          </p:nvSpPr>
          <p:spPr bwMode="auto">
            <a:xfrm>
              <a:off x="3264" y="1824"/>
              <a:ext cx="6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400">
                  <a:solidFill>
                    <a:srgbClr val="FF5050"/>
                  </a:solidFill>
                  <a:latin typeface="標楷體" pitchFamily="65" charset="-120"/>
                  <a:ea typeface="標楷體" pitchFamily="65" charset="-120"/>
                </a:rPr>
                <a:t>假設</a:t>
              </a:r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3048000" y="2895600"/>
            <a:ext cx="2095500" cy="2438400"/>
            <a:chOff x="1920" y="1824"/>
            <a:chExt cx="1320" cy="1536"/>
          </a:xfrm>
        </p:grpSpPr>
        <p:sp>
          <p:nvSpPr>
            <p:cNvPr id="544779" name="Freeform 20"/>
            <p:cNvSpPr>
              <a:spLocks/>
            </p:cNvSpPr>
            <p:nvPr/>
          </p:nvSpPr>
          <p:spPr bwMode="auto">
            <a:xfrm>
              <a:off x="2736" y="3216"/>
              <a:ext cx="504" cy="1"/>
            </a:xfrm>
            <a:custGeom>
              <a:avLst/>
              <a:gdLst>
                <a:gd name="T0" fmla="*/ 0 w 504"/>
                <a:gd name="T1" fmla="*/ 0 h 1"/>
                <a:gd name="T2" fmla="*/ 504 w 504"/>
                <a:gd name="T3" fmla="*/ 0 h 1"/>
                <a:gd name="T4" fmla="*/ 0 60000 65536"/>
                <a:gd name="T5" fmla="*/ 0 60000 65536"/>
                <a:gd name="T6" fmla="*/ 0 w 504"/>
                <a:gd name="T7" fmla="*/ 0 h 1"/>
                <a:gd name="T8" fmla="*/ 504 w 50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04" h="1">
                  <a:moveTo>
                    <a:pt x="0" y="0"/>
                  </a:moveTo>
                  <a:lnTo>
                    <a:pt x="504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4780" name="Freeform 21"/>
            <p:cNvSpPr>
              <a:spLocks/>
            </p:cNvSpPr>
            <p:nvPr/>
          </p:nvSpPr>
          <p:spPr bwMode="auto">
            <a:xfrm>
              <a:off x="2976" y="1968"/>
              <a:ext cx="250" cy="1"/>
            </a:xfrm>
            <a:custGeom>
              <a:avLst/>
              <a:gdLst>
                <a:gd name="T0" fmla="*/ 0 w 250"/>
                <a:gd name="T1" fmla="*/ 0 h 1"/>
                <a:gd name="T2" fmla="*/ 250 w 250"/>
                <a:gd name="T3" fmla="*/ 0 h 1"/>
                <a:gd name="T4" fmla="*/ 0 60000 65536"/>
                <a:gd name="T5" fmla="*/ 0 60000 65536"/>
                <a:gd name="T6" fmla="*/ 0 w 250"/>
                <a:gd name="T7" fmla="*/ 0 h 1"/>
                <a:gd name="T8" fmla="*/ 250 w 25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50" h="1">
                  <a:moveTo>
                    <a:pt x="0" y="0"/>
                  </a:moveTo>
                  <a:lnTo>
                    <a:pt x="25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4781" name="Text Box 22"/>
            <p:cNvSpPr txBox="1">
              <a:spLocks noChangeArrowheads="1"/>
            </p:cNvSpPr>
            <p:nvPr/>
          </p:nvSpPr>
          <p:spPr bwMode="auto">
            <a:xfrm>
              <a:off x="1920" y="1824"/>
              <a:ext cx="110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4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問題的結構</a:t>
              </a:r>
            </a:p>
          </p:txBody>
        </p:sp>
        <p:sp>
          <p:nvSpPr>
            <p:cNvPr id="544782" name="Text Box 23"/>
            <p:cNvSpPr txBox="1">
              <a:spLocks noChangeArrowheads="1"/>
            </p:cNvSpPr>
            <p:nvPr/>
          </p:nvSpPr>
          <p:spPr bwMode="auto">
            <a:xfrm>
              <a:off x="2016" y="3072"/>
              <a:ext cx="76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400">
                  <a:solidFill>
                    <a:srgbClr val="00FFFF"/>
                  </a:solidFill>
                  <a:latin typeface="標楷體" pitchFamily="65" charset="-120"/>
                  <a:ea typeface="標楷體" pitchFamily="65" charset="-120"/>
                </a:rPr>
                <a:t>問題解</a:t>
              </a:r>
            </a:p>
          </p:txBody>
        </p:sp>
      </p:grpSp>
      <p:pic>
        <p:nvPicPr>
          <p:cNvPr id="544778" name="Picture 27" descr="AG00419_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016000" y="1854200"/>
            <a:ext cx="1381125" cy="10382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D8DC3B-5332-4823-93E4-EE0F3370D79F}" type="slidenum">
              <a:rPr lang="en-US" altLang="zh-TW"/>
              <a:pPr>
                <a:defRPr/>
              </a:pPr>
              <a:t>15</a:t>
            </a:fld>
            <a:endParaRPr lang="en-US" altLang="zh-TW"/>
          </a:p>
        </p:txBody>
      </p:sp>
      <p:sp>
        <p:nvSpPr>
          <p:cNvPr id="1069058" name="Arc 2"/>
          <p:cNvSpPr>
            <a:spLocks/>
          </p:cNvSpPr>
          <p:nvPr/>
        </p:nvSpPr>
        <p:spPr bwMode="auto">
          <a:xfrm flipV="1">
            <a:off x="2895600" y="3387725"/>
            <a:ext cx="2163763" cy="2116138"/>
          </a:xfrm>
          <a:custGeom>
            <a:avLst/>
            <a:gdLst>
              <a:gd name="T0" fmla="*/ 2147483647 w 20779"/>
              <a:gd name="T1" fmla="*/ 0 h 21580"/>
              <a:gd name="T2" fmla="*/ 2147483647 w 20779"/>
              <a:gd name="T3" fmla="*/ 2147483647 h 21580"/>
              <a:gd name="T4" fmla="*/ 0 w 20779"/>
              <a:gd name="T5" fmla="*/ 2147483647 h 21580"/>
              <a:gd name="T6" fmla="*/ 0 60000 65536"/>
              <a:gd name="T7" fmla="*/ 0 60000 65536"/>
              <a:gd name="T8" fmla="*/ 0 60000 65536"/>
              <a:gd name="T9" fmla="*/ 0 w 20779"/>
              <a:gd name="T10" fmla="*/ 0 h 21580"/>
              <a:gd name="T11" fmla="*/ 20779 w 20779"/>
              <a:gd name="T12" fmla="*/ 21580 h 215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779" h="21580" fill="none" extrusionOk="0">
                <a:moveTo>
                  <a:pt x="929" y="0"/>
                </a:moveTo>
                <a:cubicBezTo>
                  <a:pt x="10234" y="401"/>
                  <a:pt x="18234" y="6720"/>
                  <a:pt x="20778" y="15680"/>
                </a:cubicBezTo>
              </a:path>
              <a:path w="20779" h="21580" stroke="0" extrusionOk="0">
                <a:moveTo>
                  <a:pt x="929" y="0"/>
                </a:moveTo>
                <a:cubicBezTo>
                  <a:pt x="10234" y="401"/>
                  <a:pt x="18234" y="6720"/>
                  <a:pt x="20778" y="15680"/>
                </a:cubicBezTo>
                <a:lnTo>
                  <a:pt x="0" y="21580"/>
                </a:lnTo>
                <a:close/>
              </a:path>
            </a:pathLst>
          </a:custGeom>
          <a:noFill/>
          <a:ln w="76200">
            <a:solidFill>
              <a:srgbClr val="FF33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69059" name="Text Box 3"/>
          <p:cNvSpPr txBox="1">
            <a:spLocks noChangeArrowheads="1"/>
          </p:cNvSpPr>
          <p:nvPr/>
        </p:nvSpPr>
        <p:spPr bwMode="auto">
          <a:xfrm>
            <a:off x="4648200" y="3275013"/>
            <a:ext cx="99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 b="1"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健康</a:t>
            </a:r>
          </a:p>
        </p:txBody>
      </p:sp>
      <p:sp>
        <p:nvSpPr>
          <p:cNvPr id="1069060" name="Arc 4"/>
          <p:cNvSpPr>
            <a:spLocks/>
          </p:cNvSpPr>
          <p:nvPr/>
        </p:nvSpPr>
        <p:spPr bwMode="auto">
          <a:xfrm flipV="1">
            <a:off x="2971800" y="1828800"/>
            <a:ext cx="2133600" cy="1601788"/>
          </a:xfrm>
          <a:custGeom>
            <a:avLst/>
            <a:gdLst>
              <a:gd name="T0" fmla="*/ 2147483647 w 29321"/>
              <a:gd name="T1" fmla="*/ 2147483647 h 21600"/>
              <a:gd name="T2" fmla="*/ 0 w 29321"/>
              <a:gd name="T3" fmla="*/ 2147483647 h 21600"/>
              <a:gd name="T4" fmla="*/ 2147483647 w 29321"/>
              <a:gd name="T5" fmla="*/ 0 h 21600"/>
              <a:gd name="T6" fmla="*/ 0 60000 65536"/>
              <a:gd name="T7" fmla="*/ 0 60000 65536"/>
              <a:gd name="T8" fmla="*/ 0 60000 65536"/>
              <a:gd name="T9" fmla="*/ 0 w 29321"/>
              <a:gd name="T10" fmla="*/ 0 h 21600"/>
              <a:gd name="T11" fmla="*/ 29321 w 2932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321" h="21600" fill="none" extrusionOk="0">
                <a:moveTo>
                  <a:pt x="29321" y="3710"/>
                </a:moveTo>
                <a:cubicBezTo>
                  <a:pt x="27517" y="14051"/>
                  <a:pt x="18539" y="21599"/>
                  <a:pt x="8042" y="21600"/>
                </a:cubicBezTo>
                <a:cubicBezTo>
                  <a:pt x="5286" y="21600"/>
                  <a:pt x="2557" y="21072"/>
                  <a:pt x="-1" y="20047"/>
                </a:cubicBezTo>
              </a:path>
              <a:path w="29321" h="21600" stroke="0" extrusionOk="0">
                <a:moveTo>
                  <a:pt x="29321" y="3710"/>
                </a:moveTo>
                <a:cubicBezTo>
                  <a:pt x="27517" y="14051"/>
                  <a:pt x="18539" y="21599"/>
                  <a:pt x="8042" y="21600"/>
                </a:cubicBezTo>
                <a:cubicBezTo>
                  <a:pt x="5286" y="21600"/>
                  <a:pt x="2557" y="21072"/>
                  <a:pt x="-1" y="20047"/>
                </a:cubicBezTo>
                <a:lnTo>
                  <a:pt x="8042" y="0"/>
                </a:lnTo>
                <a:close/>
              </a:path>
            </a:pathLst>
          </a:custGeom>
          <a:noFill/>
          <a:ln w="76200">
            <a:solidFill>
              <a:srgbClr val="FF33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69061" name="Text Box 5"/>
          <p:cNvSpPr txBox="1">
            <a:spLocks noChangeArrowheads="1"/>
          </p:cNvSpPr>
          <p:nvPr/>
        </p:nvSpPr>
        <p:spPr bwMode="auto">
          <a:xfrm>
            <a:off x="5181600" y="2667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反</a:t>
            </a:r>
          </a:p>
        </p:txBody>
      </p:sp>
      <p:sp>
        <p:nvSpPr>
          <p:cNvPr id="1069062" name="Arc 6"/>
          <p:cNvSpPr>
            <a:spLocks/>
          </p:cNvSpPr>
          <p:nvPr/>
        </p:nvSpPr>
        <p:spPr bwMode="auto">
          <a:xfrm flipV="1">
            <a:off x="2192338" y="2133600"/>
            <a:ext cx="1693862" cy="1497013"/>
          </a:xfrm>
          <a:custGeom>
            <a:avLst/>
            <a:gdLst>
              <a:gd name="T0" fmla="*/ 2147483647 w 21600"/>
              <a:gd name="T1" fmla="*/ 0 h 39180"/>
              <a:gd name="T2" fmla="*/ 2147483647 w 21600"/>
              <a:gd name="T3" fmla="*/ 2147483647 h 39180"/>
              <a:gd name="T4" fmla="*/ 0 w 21600"/>
              <a:gd name="T5" fmla="*/ 2147483647 h 39180"/>
              <a:gd name="T6" fmla="*/ 0 60000 65536"/>
              <a:gd name="T7" fmla="*/ 0 60000 65536"/>
              <a:gd name="T8" fmla="*/ 0 60000 65536"/>
              <a:gd name="T9" fmla="*/ 0 w 21600"/>
              <a:gd name="T10" fmla="*/ 0 h 39180"/>
              <a:gd name="T11" fmla="*/ 21600 w 21600"/>
              <a:gd name="T12" fmla="*/ 39180 h 391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9180" fill="none" extrusionOk="0">
                <a:moveTo>
                  <a:pt x="7182" y="-1"/>
                </a:moveTo>
                <a:cubicBezTo>
                  <a:pt x="15821" y="3045"/>
                  <a:pt x="21600" y="11210"/>
                  <a:pt x="21600" y="20371"/>
                </a:cubicBezTo>
                <a:cubicBezTo>
                  <a:pt x="21600" y="28162"/>
                  <a:pt x="17403" y="35349"/>
                  <a:pt x="10619" y="39180"/>
                </a:cubicBezTo>
              </a:path>
              <a:path w="21600" h="39180" stroke="0" extrusionOk="0">
                <a:moveTo>
                  <a:pt x="7182" y="-1"/>
                </a:moveTo>
                <a:cubicBezTo>
                  <a:pt x="15821" y="3045"/>
                  <a:pt x="21600" y="11210"/>
                  <a:pt x="21600" y="20371"/>
                </a:cubicBezTo>
                <a:cubicBezTo>
                  <a:pt x="21600" y="28162"/>
                  <a:pt x="17403" y="35349"/>
                  <a:pt x="10619" y="39180"/>
                </a:cubicBezTo>
                <a:lnTo>
                  <a:pt x="0" y="20371"/>
                </a:lnTo>
                <a:close/>
              </a:path>
            </a:pathLst>
          </a:cu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69063" name="Arc 7"/>
          <p:cNvSpPr>
            <a:spLocks/>
          </p:cNvSpPr>
          <p:nvPr/>
        </p:nvSpPr>
        <p:spPr bwMode="auto">
          <a:xfrm rot="10800000" flipV="1">
            <a:off x="523875" y="1981200"/>
            <a:ext cx="1658938" cy="1671638"/>
          </a:xfrm>
          <a:custGeom>
            <a:avLst/>
            <a:gdLst>
              <a:gd name="T0" fmla="*/ 2147483647 w 21600"/>
              <a:gd name="T1" fmla="*/ 0 h 39750"/>
              <a:gd name="T2" fmla="*/ 2147483647 w 21600"/>
              <a:gd name="T3" fmla="*/ 2147483647 h 39750"/>
              <a:gd name="T4" fmla="*/ 0 w 21600"/>
              <a:gd name="T5" fmla="*/ 2147483647 h 39750"/>
              <a:gd name="T6" fmla="*/ 0 60000 65536"/>
              <a:gd name="T7" fmla="*/ 0 60000 65536"/>
              <a:gd name="T8" fmla="*/ 0 60000 65536"/>
              <a:gd name="T9" fmla="*/ 0 w 21600"/>
              <a:gd name="T10" fmla="*/ 0 h 39750"/>
              <a:gd name="T11" fmla="*/ 21600 w 21600"/>
              <a:gd name="T12" fmla="*/ 39750 h 397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9750" fill="none" extrusionOk="0">
                <a:moveTo>
                  <a:pt x="8091" y="-1"/>
                </a:moveTo>
                <a:cubicBezTo>
                  <a:pt x="16255" y="3298"/>
                  <a:pt x="21600" y="11221"/>
                  <a:pt x="21600" y="20027"/>
                </a:cubicBezTo>
                <a:cubicBezTo>
                  <a:pt x="21600" y="28549"/>
                  <a:pt x="16588" y="36275"/>
                  <a:pt x="8807" y="39750"/>
                </a:cubicBezTo>
              </a:path>
              <a:path w="21600" h="39750" stroke="0" extrusionOk="0">
                <a:moveTo>
                  <a:pt x="8091" y="-1"/>
                </a:moveTo>
                <a:cubicBezTo>
                  <a:pt x="16255" y="3298"/>
                  <a:pt x="21600" y="11221"/>
                  <a:pt x="21600" y="20027"/>
                </a:cubicBezTo>
                <a:cubicBezTo>
                  <a:pt x="21600" y="28549"/>
                  <a:pt x="16588" y="36275"/>
                  <a:pt x="8807" y="39750"/>
                </a:cubicBezTo>
                <a:lnTo>
                  <a:pt x="0" y="20027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69064" name="Text Box 8"/>
          <p:cNvSpPr txBox="1">
            <a:spLocks noChangeArrowheads="1"/>
          </p:cNvSpPr>
          <p:nvPr/>
        </p:nvSpPr>
        <p:spPr bwMode="auto">
          <a:xfrm>
            <a:off x="990600" y="3048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反</a:t>
            </a:r>
          </a:p>
        </p:txBody>
      </p:sp>
      <p:sp>
        <p:nvSpPr>
          <p:cNvPr id="1069065" name="Text Box 9"/>
          <p:cNvSpPr txBox="1">
            <a:spLocks noChangeArrowheads="1"/>
          </p:cNvSpPr>
          <p:nvPr/>
        </p:nvSpPr>
        <p:spPr bwMode="auto">
          <a:xfrm>
            <a:off x="2935288" y="223837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同</a:t>
            </a:r>
          </a:p>
        </p:txBody>
      </p:sp>
      <p:sp>
        <p:nvSpPr>
          <p:cNvPr id="1069066" name="Text Box 10"/>
          <p:cNvSpPr txBox="1">
            <a:spLocks noChangeArrowheads="1"/>
          </p:cNvSpPr>
          <p:nvPr/>
        </p:nvSpPr>
        <p:spPr bwMode="auto">
          <a:xfrm>
            <a:off x="1828800" y="3427413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 b="1">
                <a:latin typeface="Times New Roman" pitchFamily="18" charset="0"/>
                <a:ea typeface="標楷體" pitchFamily="65" charset="-120"/>
              </a:rPr>
              <a:t>D</a:t>
            </a: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壓力</a:t>
            </a:r>
          </a:p>
        </p:txBody>
      </p:sp>
      <p:sp>
        <p:nvSpPr>
          <p:cNvPr id="1069067" name="Text Box 11"/>
          <p:cNvSpPr txBox="1">
            <a:spLocks noChangeArrowheads="1"/>
          </p:cNvSpPr>
          <p:nvPr/>
        </p:nvSpPr>
        <p:spPr bwMode="auto">
          <a:xfrm>
            <a:off x="1828800" y="1674813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 b="1">
                <a:latin typeface="Times New Roman" pitchFamily="18" charset="0"/>
                <a:ea typeface="標楷體" pitchFamily="65" charset="-120"/>
              </a:rPr>
              <a:t>A</a:t>
            </a: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喝酒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600200" y="2590800"/>
            <a:ext cx="1066800" cy="533400"/>
            <a:chOff x="2795" y="2304"/>
            <a:chExt cx="672" cy="336"/>
          </a:xfrm>
        </p:grpSpPr>
        <p:sp>
          <p:nvSpPr>
            <p:cNvPr id="545840" name="Line 13"/>
            <p:cNvSpPr>
              <a:spLocks noChangeShapeType="1"/>
            </p:cNvSpPr>
            <p:nvPr/>
          </p:nvSpPr>
          <p:spPr bwMode="auto">
            <a:xfrm>
              <a:off x="2795" y="24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41" name="Line 14"/>
            <p:cNvSpPr>
              <a:spLocks noChangeShapeType="1"/>
            </p:cNvSpPr>
            <p:nvPr/>
          </p:nvSpPr>
          <p:spPr bwMode="auto">
            <a:xfrm>
              <a:off x="2795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42" name="Line 15"/>
            <p:cNvSpPr>
              <a:spLocks noChangeShapeType="1"/>
            </p:cNvSpPr>
            <p:nvPr/>
          </p:nvSpPr>
          <p:spPr bwMode="auto">
            <a:xfrm>
              <a:off x="2795" y="24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43" name="Line 16"/>
            <p:cNvSpPr>
              <a:spLocks noChangeShapeType="1"/>
            </p:cNvSpPr>
            <p:nvPr/>
          </p:nvSpPr>
          <p:spPr bwMode="auto">
            <a:xfrm>
              <a:off x="3467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44" name="AutoShape 17"/>
            <p:cNvSpPr>
              <a:spLocks noChangeArrowheads="1"/>
            </p:cNvSpPr>
            <p:nvPr/>
          </p:nvSpPr>
          <p:spPr bwMode="auto">
            <a:xfrm>
              <a:off x="3035" y="2448"/>
              <a:ext cx="192" cy="192"/>
            </a:xfrm>
            <a:prstGeom prst="flowChartExtra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45" name="Rectangle 18"/>
            <p:cNvSpPr>
              <a:spLocks noChangeArrowheads="1"/>
            </p:cNvSpPr>
            <p:nvPr/>
          </p:nvSpPr>
          <p:spPr bwMode="auto">
            <a:xfrm>
              <a:off x="284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46" name="Rectangle 19"/>
            <p:cNvSpPr>
              <a:spLocks noChangeArrowheads="1"/>
            </p:cNvSpPr>
            <p:nvPr/>
          </p:nvSpPr>
          <p:spPr bwMode="auto">
            <a:xfrm>
              <a:off x="332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069076" name="Arc 20"/>
          <p:cNvSpPr>
            <a:spLocks/>
          </p:cNvSpPr>
          <p:nvPr/>
        </p:nvSpPr>
        <p:spPr bwMode="auto">
          <a:xfrm flipV="1">
            <a:off x="2125663" y="4359275"/>
            <a:ext cx="1693862" cy="954088"/>
          </a:xfrm>
          <a:custGeom>
            <a:avLst/>
            <a:gdLst>
              <a:gd name="T0" fmla="*/ 2147483647 w 21600"/>
              <a:gd name="T1" fmla="*/ 0 h 24976"/>
              <a:gd name="T2" fmla="*/ 2147483647 w 21600"/>
              <a:gd name="T3" fmla="*/ 2147483647 h 24976"/>
              <a:gd name="T4" fmla="*/ 0 w 21600"/>
              <a:gd name="T5" fmla="*/ 2147483647 h 24976"/>
              <a:gd name="T6" fmla="*/ 0 60000 65536"/>
              <a:gd name="T7" fmla="*/ 0 60000 65536"/>
              <a:gd name="T8" fmla="*/ 0 60000 65536"/>
              <a:gd name="T9" fmla="*/ 0 w 21600"/>
              <a:gd name="T10" fmla="*/ 0 h 24976"/>
              <a:gd name="T11" fmla="*/ 21600 w 21600"/>
              <a:gd name="T12" fmla="*/ 24976 h 249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4976" fill="none" extrusionOk="0">
                <a:moveTo>
                  <a:pt x="11082" y="0"/>
                </a:moveTo>
                <a:cubicBezTo>
                  <a:pt x="17606" y="3899"/>
                  <a:pt x="21600" y="10940"/>
                  <a:pt x="21600" y="18540"/>
                </a:cubicBezTo>
                <a:cubicBezTo>
                  <a:pt x="21600" y="20722"/>
                  <a:pt x="21269" y="22892"/>
                  <a:pt x="20618" y="24975"/>
                </a:cubicBezTo>
              </a:path>
              <a:path w="21600" h="24976" stroke="0" extrusionOk="0">
                <a:moveTo>
                  <a:pt x="11082" y="0"/>
                </a:moveTo>
                <a:cubicBezTo>
                  <a:pt x="17606" y="3899"/>
                  <a:pt x="21600" y="10940"/>
                  <a:pt x="21600" y="18540"/>
                </a:cubicBezTo>
                <a:cubicBezTo>
                  <a:pt x="21600" y="20722"/>
                  <a:pt x="21269" y="22892"/>
                  <a:pt x="20618" y="24975"/>
                </a:cubicBezTo>
                <a:lnTo>
                  <a:pt x="0" y="1854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69077" name="Arc 21"/>
          <p:cNvSpPr>
            <a:spLocks/>
          </p:cNvSpPr>
          <p:nvPr/>
        </p:nvSpPr>
        <p:spPr bwMode="auto">
          <a:xfrm rot="10800000" flipV="1">
            <a:off x="457200" y="3770313"/>
            <a:ext cx="1658938" cy="1590675"/>
          </a:xfrm>
          <a:custGeom>
            <a:avLst/>
            <a:gdLst>
              <a:gd name="T0" fmla="*/ 2147483647 w 21600"/>
              <a:gd name="T1" fmla="*/ 0 h 37766"/>
              <a:gd name="T2" fmla="*/ 2147483647 w 21600"/>
              <a:gd name="T3" fmla="*/ 2147483647 h 37766"/>
              <a:gd name="T4" fmla="*/ 0 w 21600"/>
              <a:gd name="T5" fmla="*/ 2147483647 h 37766"/>
              <a:gd name="T6" fmla="*/ 0 60000 65536"/>
              <a:gd name="T7" fmla="*/ 0 60000 65536"/>
              <a:gd name="T8" fmla="*/ 0 60000 65536"/>
              <a:gd name="T9" fmla="*/ 0 w 21600"/>
              <a:gd name="T10" fmla="*/ 0 h 37766"/>
              <a:gd name="T11" fmla="*/ 21600 w 21600"/>
              <a:gd name="T12" fmla="*/ 37766 h 377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7766" fill="none" extrusionOk="0">
                <a:moveTo>
                  <a:pt x="9999" y="-1"/>
                </a:moveTo>
                <a:cubicBezTo>
                  <a:pt x="17129" y="3723"/>
                  <a:pt x="21600" y="11101"/>
                  <a:pt x="21600" y="19146"/>
                </a:cubicBezTo>
                <a:cubicBezTo>
                  <a:pt x="21600" y="26801"/>
                  <a:pt x="17547" y="33885"/>
                  <a:pt x="10947" y="37765"/>
                </a:cubicBezTo>
              </a:path>
              <a:path w="21600" h="37766" stroke="0" extrusionOk="0">
                <a:moveTo>
                  <a:pt x="9999" y="-1"/>
                </a:moveTo>
                <a:cubicBezTo>
                  <a:pt x="17129" y="3723"/>
                  <a:pt x="21600" y="11101"/>
                  <a:pt x="21600" y="19146"/>
                </a:cubicBezTo>
                <a:cubicBezTo>
                  <a:pt x="21600" y="26801"/>
                  <a:pt x="17547" y="33885"/>
                  <a:pt x="10947" y="37765"/>
                </a:cubicBezTo>
                <a:lnTo>
                  <a:pt x="0" y="19146"/>
                </a:lnTo>
                <a:close/>
              </a:path>
            </a:pathLst>
          </a:custGeom>
          <a:noFill/>
          <a:ln w="76200">
            <a:solidFill>
              <a:srgbClr val="FF33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69078" name="Text Box 22"/>
          <p:cNvSpPr txBox="1">
            <a:spLocks noChangeArrowheads="1"/>
          </p:cNvSpPr>
          <p:nvPr/>
        </p:nvSpPr>
        <p:spPr bwMode="auto">
          <a:xfrm>
            <a:off x="914400" y="3886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反</a:t>
            </a:r>
          </a:p>
        </p:txBody>
      </p:sp>
      <p:sp>
        <p:nvSpPr>
          <p:cNvPr id="1069079" name="Text Box 23"/>
          <p:cNvSpPr txBox="1">
            <a:spLocks noChangeArrowheads="1"/>
          </p:cNvSpPr>
          <p:nvPr/>
        </p:nvSpPr>
        <p:spPr bwMode="auto">
          <a:xfrm>
            <a:off x="2590800" y="4876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同</a:t>
            </a:r>
          </a:p>
        </p:txBody>
      </p:sp>
      <p:sp>
        <p:nvSpPr>
          <p:cNvPr id="1069080" name="Text Box 24"/>
          <p:cNvSpPr txBox="1">
            <a:spLocks noChangeArrowheads="1"/>
          </p:cNvSpPr>
          <p:nvPr/>
        </p:nvSpPr>
        <p:spPr bwMode="auto">
          <a:xfrm>
            <a:off x="838200" y="5256213"/>
            <a:ext cx="23177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2400" b="1">
                <a:latin typeface="Times New Roman" pitchFamily="18" charset="0"/>
                <a:ea typeface="標楷體" pitchFamily="65" charset="-120"/>
              </a:rPr>
              <a:t>C</a:t>
            </a: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工作量減少</a:t>
            </a:r>
          </a:p>
          <a:p>
            <a:pPr algn="ctr"/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或工作效率提昇</a:t>
            </a: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2133600" y="3733800"/>
            <a:ext cx="1828800" cy="990600"/>
            <a:chOff x="2496" y="2208"/>
            <a:chExt cx="1152" cy="624"/>
          </a:xfrm>
        </p:grpSpPr>
        <p:sp>
          <p:nvSpPr>
            <p:cNvPr id="545835" name="Arc 26"/>
            <p:cNvSpPr>
              <a:spLocks/>
            </p:cNvSpPr>
            <p:nvPr/>
          </p:nvSpPr>
          <p:spPr bwMode="auto">
            <a:xfrm flipV="1">
              <a:off x="2496" y="2280"/>
              <a:ext cx="757" cy="448"/>
            </a:xfrm>
            <a:custGeom>
              <a:avLst/>
              <a:gdLst>
                <a:gd name="T0" fmla="*/ 0 w 15340"/>
                <a:gd name="T1" fmla="*/ 0 h 18594"/>
                <a:gd name="T2" fmla="*/ 0 w 15340"/>
                <a:gd name="T3" fmla="*/ 0 h 18594"/>
                <a:gd name="T4" fmla="*/ 0 w 15340"/>
                <a:gd name="T5" fmla="*/ 0 h 18594"/>
                <a:gd name="T6" fmla="*/ 0 60000 65536"/>
                <a:gd name="T7" fmla="*/ 0 60000 65536"/>
                <a:gd name="T8" fmla="*/ 0 60000 65536"/>
                <a:gd name="T9" fmla="*/ 0 w 15340"/>
                <a:gd name="T10" fmla="*/ 0 h 18594"/>
                <a:gd name="T11" fmla="*/ 15340 w 15340"/>
                <a:gd name="T12" fmla="*/ 18594 h 1859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340" h="18594" fill="none" extrusionOk="0">
                  <a:moveTo>
                    <a:pt x="15340" y="15206"/>
                  </a:moveTo>
                  <a:cubicBezTo>
                    <a:pt x="14041" y="16516"/>
                    <a:pt x="12580" y="17655"/>
                    <a:pt x="10991" y="18593"/>
                  </a:cubicBezTo>
                </a:path>
                <a:path w="15340" h="18594" stroke="0" extrusionOk="0">
                  <a:moveTo>
                    <a:pt x="15340" y="15206"/>
                  </a:moveTo>
                  <a:cubicBezTo>
                    <a:pt x="14041" y="16516"/>
                    <a:pt x="12580" y="17655"/>
                    <a:pt x="10991" y="1859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4" name="Group 27"/>
            <p:cNvGrpSpPr>
              <a:grpSpLocks/>
            </p:cNvGrpSpPr>
            <p:nvPr/>
          </p:nvGrpSpPr>
          <p:grpSpPr bwMode="auto">
            <a:xfrm>
              <a:off x="3072" y="2208"/>
              <a:ext cx="576" cy="624"/>
              <a:chOff x="3072" y="2208"/>
              <a:chExt cx="576" cy="624"/>
            </a:xfrm>
          </p:grpSpPr>
          <p:sp>
            <p:nvSpPr>
              <p:cNvPr id="545837" name="Line 28"/>
              <p:cNvSpPr>
                <a:spLocks noChangeShapeType="1"/>
              </p:cNvSpPr>
              <p:nvPr/>
            </p:nvSpPr>
            <p:spPr bwMode="auto">
              <a:xfrm flipH="1">
                <a:off x="3072" y="2208"/>
                <a:ext cx="33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45838" name="Line 29"/>
              <p:cNvSpPr>
                <a:spLocks noChangeShapeType="1"/>
              </p:cNvSpPr>
              <p:nvPr/>
            </p:nvSpPr>
            <p:spPr bwMode="auto">
              <a:xfrm flipH="1">
                <a:off x="3264" y="2448"/>
                <a:ext cx="384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45839" name="Text Box 30"/>
              <p:cNvSpPr txBox="1">
                <a:spLocks noChangeArrowheads="1"/>
              </p:cNvSpPr>
              <p:nvPr/>
            </p:nvSpPr>
            <p:spPr bwMode="auto">
              <a:xfrm rot="-2820000">
                <a:off x="3110" y="2362"/>
                <a:ext cx="50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zh-TW" altLang="en-US" sz="2400" b="1">
                    <a:latin typeface="Times New Roman" pitchFamily="18" charset="0"/>
                    <a:ea typeface="標楷體" pitchFamily="65" charset="-120"/>
                  </a:rPr>
                  <a:t>滯延</a:t>
                </a:r>
              </a:p>
            </p:txBody>
          </p:sp>
        </p:grpSp>
      </p:grpSp>
      <p:sp>
        <p:nvSpPr>
          <p:cNvPr id="1069087" name="Text Box 31"/>
          <p:cNvSpPr txBox="1">
            <a:spLocks noChangeArrowheads="1"/>
          </p:cNvSpPr>
          <p:nvPr/>
        </p:nvSpPr>
        <p:spPr bwMode="auto">
          <a:xfrm>
            <a:off x="3276600" y="5486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同</a:t>
            </a:r>
          </a:p>
        </p:txBody>
      </p: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1600200" y="4343400"/>
            <a:ext cx="1066800" cy="533400"/>
            <a:chOff x="2795" y="2304"/>
            <a:chExt cx="672" cy="336"/>
          </a:xfrm>
        </p:grpSpPr>
        <p:sp>
          <p:nvSpPr>
            <p:cNvPr id="545828" name="Line 33"/>
            <p:cNvSpPr>
              <a:spLocks noChangeShapeType="1"/>
            </p:cNvSpPr>
            <p:nvPr/>
          </p:nvSpPr>
          <p:spPr bwMode="auto">
            <a:xfrm>
              <a:off x="2795" y="24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29" name="Line 34"/>
            <p:cNvSpPr>
              <a:spLocks noChangeShapeType="1"/>
            </p:cNvSpPr>
            <p:nvPr/>
          </p:nvSpPr>
          <p:spPr bwMode="auto">
            <a:xfrm>
              <a:off x="2795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30" name="Line 35"/>
            <p:cNvSpPr>
              <a:spLocks noChangeShapeType="1"/>
            </p:cNvSpPr>
            <p:nvPr/>
          </p:nvSpPr>
          <p:spPr bwMode="auto">
            <a:xfrm>
              <a:off x="2795" y="24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31" name="Line 36"/>
            <p:cNvSpPr>
              <a:spLocks noChangeShapeType="1"/>
            </p:cNvSpPr>
            <p:nvPr/>
          </p:nvSpPr>
          <p:spPr bwMode="auto">
            <a:xfrm>
              <a:off x="3467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32" name="AutoShape 37"/>
            <p:cNvSpPr>
              <a:spLocks noChangeArrowheads="1"/>
            </p:cNvSpPr>
            <p:nvPr/>
          </p:nvSpPr>
          <p:spPr bwMode="auto">
            <a:xfrm>
              <a:off x="3035" y="2448"/>
              <a:ext cx="192" cy="192"/>
            </a:xfrm>
            <a:prstGeom prst="flowChartExtra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33" name="Rectangle 38"/>
            <p:cNvSpPr>
              <a:spLocks noChangeArrowheads="1"/>
            </p:cNvSpPr>
            <p:nvPr/>
          </p:nvSpPr>
          <p:spPr bwMode="auto">
            <a:xfrm>
              <a:off x="284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34" name="Rectangle 39"/>
            <p:cNvSpPr>
              <a:spLocks noChangeArrowheads="1"/>
            </p:cNvSpPr>
            <p:nvPr/>
          </p:nvSpPr>
          <p:spPr bwMode="auto">
            <a:xfrm>
              <a:off x="332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545814" name="Rectangle 40"/>
          <p:cNvSpPr>
            <a:spLocks noChangeArrowheads="1"/>
          </p:cNvSpPr>
          <p:nvPr/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美國酗酒勒戒協會的省思</a:t>
            </a:r>
            <a:endParaRPr lang="zh-TW" altLang="zh-TW" sz="4000" b="1">
              <a:solidFill>
                <a:schemeClr val="tx2"/>
              </a:solidFill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6" name="Group 44"/>
          <p:cNvGrpSpPr>
            <a:grpSpLocks/>
          </p:cNvGrpSpPr>
          <p:nvPr/>
        </p:nvGrpSpPr>
        <p:grpSpPr bwMode="auto">
          <a:xfrm>
            <a:off x="5414963" y="3962400"/>
            <a:ext cx="3729037" cy="2225675"/>
            <a:chOff x="3308" y="2736"/>
            <a:chExt cx="2349" cy="1402"/>
          </a:xfrm>
        </p:grpSpPr>
        <p:sp>
          <p:nvSpPr>
            <p:cNvPr id="545817" name="Freeform 45"/>
            <p:cNvSpPr>
              <a:spLocks/>
            </p:cNvSpPr>
            <p:nvPr/>
          </p:nvSpPr>
          <p:spPr bwMode="auto">
            <a:xfrm>
              <a:off x="3888" y="2736"/>
              <a:ext cx="672" cy="432"/>
            </a:xfrm>
            <a:custGeom>
              <a:avLst/>
              <a:gdLst>
                <a:gd name="T0" fmla="*/ 0 w 2112"/>
                <a:gd name="T1" fmla="*/ 8 h 672"/>
                <a:gd name="T2" fmla="*/ 0 w 2112"/>
                <a:gd name="T3" fmla="*/ 6 h 672"/>
                <a:gd name="T4" fmla="*/ 0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18" name="Line 46"/>
            <p:cNvSpPr>
              <a:spLocks noChangeShapeType="1"/>
            </p:cNvSpPr>
            <p:nvPr/>
          </p:nvSpPr>
          <p:spPr bwMode="auto">
            <a:xfrm flipH="1" flipV="1">
              <a:off x="3888" y="2784"/>
              <a:ext cx="0" cy="1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19" name="Line 47"/>
            <p:cNvSpPr>
              <a:spLocks noChangeShapeType="1"/>
            </p:cNvSpPr>
            <p:nvPr/>
          </p:nvSpPr>
          <p:spPr bwMode="auto">
            <a:xfrm>
              <a:off x="3888" y="3840"/>
              <a:ext cx="17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20" name="Freeform 48"/>
            <p:cNvSpPr>
              <a:spLocks/>
            </p:cNvSpPr>
            <p:nvPr/>
          </p:nvSpPr>
          <p:spPr bwMode="auto">
            <a:xfrm flipV="1">
              <a:off x="3888" y="3408"/>
              <a:ext cx="816" cy="288"/>
            </a:xfrm>
            <a:custGeom>
              <a:avLst/>
              <a:gdLst>
                <a:gd name="T0" fmla="*/ 0 w 2112"/>
                <a:gd name="T1" fmla="*/ 0 h 672"/>
                <a:gd name="T2" fmla="*/ 0 w 2112"/>
                <a:gd name="T3" fmla="*/ 0 h 672"/>
                <a:gd name="T4" fmla="*/ 0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21" name="Text Box 49"/>
            <p:cNvSpPr txBox="1">
              <a:spLocks noChangeArrowheads="1"/>
            </p:cNvSpPr>
            <p:nvPr/>
          </p:nvSpPr>
          <p:spPr bwMode="auto">
            <a:xfrm>
              <a:off x="5088" y="3888"/>
              <a:ext cx="47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時間</a:t>
              </a:r>
            </a:p>
          </p:txBody>
        </p:sp>
        <p:sp>
          <p:nvSpPr>
            <p:cNvPr id="545822" name="Text Box 50"/>
            <p:cNvSpPr txBox="1">
              <a:spLocks noChangeArrowheads="1"/>
            </p:cNvSpPr>
            <p:nvPr/>
          </p:nvSpPr>
          <p:spPr bwMode="auto">
            <a:xfrm>
              <a:off x="4608" y="2736"/>
              <a:ext cx="92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加速成長</a:t>
              </a:r>
            </a:p>
          </p:txBody>
        </p:sp>
        <p:sp>
          <p:nvSpPr>
            <p:cNvPr id="545823" name="Text Box 51"/>
            <p:cNvSpPr txBox="1">
              <a:spLocks noChangeArrowheads="1"/>
            </p:cNvSpPr>
            <p:nvPr/>
          </p:nvSpPr>
          <p:spPr bwMode="auto">
            <a:xfrm>
              <a:off x="4704" y="3600"/>
              <a:ext cx="8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加速衰退</a:t>
              </a:r>
            </a:p>
          </p:txBody>
        </p:sp>
        <p:sp>
          <p:nvSpPr>
            <p:cNvPr id="545824" name="Text Box 52"/>
            <p:cNvSpPr txBox="1">
              <a:spLocks noChangeArrowheads="1"/>
            </p:cNvSpPr>
            <p:nvPr/>
          </p:nvSpPr>
          <p:spPr bwMode="auto">
            <a:xfrm>
              <a:off x="3312" y="2976"/>
              <a:ext cx="50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b="1">
                  <a:latin typeface="Times New Roman" pitchFamily="18" charset="0"/>
                  <a:ea typeface="標楷體" pitchFamily="65" charset="-120"/>
                </a:rPr>
                <a:t>A</a:t>
              </a:r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喝酒</a:t>
              </a:r>
            </a:p>
            <a:p>
              <a:pPr algn="ctr"/>
              <a:r>
                <a:rPr lang="en-US" altLang="zh-TW" b="1">
                  <a:latin typeface="Times New Roman" pitchFamily="18" charset="0"/>
                  <a:ea typeface="標楷體" pitchFamily="65" charset="-120"/>
                </a:rPr>
                <a:t>D</a:t>
              </a:r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壓力</a:t>
              </a:r>
            </a:p>
          </p:txBody>
        </p:sp>
        <p:sp>
          <p:nvSpPr>
            <p:cNvPr id="545825" name="Text Box 53"/>
            <p:cNvSpPr txBox="1">
              <a:spLocks noChangeArrowheads="1"/>
            </p:cNvSpPr>
            <p:nvPr/>
          </p:nvSpPr>
          <p:spPr bwMode="auto">
            <a:xfrm>
              <a:off x="3308" y="3360"/>
              <a:ext cx="508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b="1">
                  <a:latin typeface="Times New Roman" pitchFamily="18" charset="0"/>
                  <a:ea typeface="標楷體" pitchFamily="65" charset="-120"/>
                </a:rPr>
                <a:t>B</a:t>
              </a:r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健康</a:t>
              </a:r>
            </a:p>
            <a:p>
              <a:pPr algn="ctr"/>
              <a:endParaRPr lang="zh-TW" altLang="en-US" b="1"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en-US" altLang="zh-TW" b="1">
                  <a:latin typeface="Times New Roman" pitchFamily="18" charset="0"/>
                  <a:ea typeface="標楷體" pitchFamily="65" charset="-120"/>
                </a:rPr>
                <a:t>C</a:t>
              </a:r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效率</a:t>
              </a:r>
            </a:p>
          </p:txBody>
        </p:sp>
        <p:sp>
          <p:nvSpPr>
            <p:cNvPr id="545826" name="Freeform 54"/>
            <p:cNvSpPr>
              <a:spLocks/>
            </p:cNvSpPr>
            <p:nvPr/>
          </p:nvSpPr>
          <p:spPr bwMode="auto">
            <a:xfrm>
              <a:off x="3888" y="2832"/>
              <a:ext cx="672" cy="432"/>
            </a:xfrm>
            <a:custGeom>
              <a:avLst/>
              <a:gdLst>
                <a:gd name="T0" fmla="*/ 0 w 2112"/>
                <a:gd name="T1" fmla="*/ 8 h 672"/>
                <a:gd name="T2" fmla="*/ 0 w 2112"/>
                <a:gd name="T3" fmla="*/ 6 h 672"/>
                <a:gd name="T4" fmla="*/ 0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27" name="Freeform 55"/>
            <p:cNvSpPr>
              <a:spLocks/>
            </p:cNvSpPr>
            <p:nvPr/>
          </p:nvSpPr>
          <p:spPr bwMode="auto">
            <a:xfrm flipV="1">
              <a:off x="3888" y="3744"/>
              <a:ext cx="816" cy="288"/>
            </a:xfrm>
            <a:custGeom>
              <a:avLst/>
              <a:gdLst>
                <a:gd name="T0" fmla="*/ 0 w 2112"/>
                <a:gd name="T1" fmla="*/ 0 h 672"/>
                <a:gd name="T2" fmla="*/ 0 w 2112"/>
                <a:gd name="T3" fmla="*/ 0 h 672"/>
                <a:gd name="T4" fmla="*/ 0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pic>
        <p:nvPicPr>
          <p:cNvPr id="1069112" name="Picture 56" descr="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3276600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69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69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69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69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69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69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69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69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69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69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69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69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69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69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69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69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69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69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69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69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69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69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069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069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069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069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069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069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069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069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069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069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9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9058" grpId="0" animBg="1"/>
      <p:bldP spid="1069059" grpId="0" autoUpdateAnimBg="0"/>
      <p:bldP spid="1069060" grpId="0" animBg="1"/>
      <p:bldP spid="1069061" grpId="0" autoUpdateAnimBg="0"/>
      <p:bldP spid="1069062" grpId="0" animBg="1"/>
      <p:bldP spid="1069063" grpId="0" animBg="1"/>
      <p:bldP spid="1069064" grpId="0" autoUpdateAnimBg="0"/>
      <p:bldP spid="1069065" grpId="0" autoUpdateAnimBg="0"/>
      <p:bldP spid="1069066" grpId="0" autoUpdateAnimBg="0"/>
      <p:bldP spid="1069067" grpId="0" autoUpdateAnimBg="0"/>
      <p:bldP spid="1069076" grpId="0" animBg="1"/>
      <p:bldP spid="1069077" grpId="0" animBg="1"/>
      <p:bldP spid="1069078" grpId="0" autoUpdateAnimBg="0"/>
      <p:bldP spid="1069079" grpId="0" autoUpdateAnimBg="0"/>
      <p:bldP spid="1069080" grpId="0" autoUpdateAnimBg="0"/>
      <p:bldP spid="1069087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捨本逐末－熬夜應付課業壓力</a:t>
            </a:r>
            <a:endParaRPr lang="zh-TW" altLang="en-US" dirty="0"/>
          </a:p>
        </p:txBody>
      </p:sp>
      <p:sp>
        <p:nvSpPr>
          <p:cNvPr id="65" name="圓角矩形 64"/>
          <p:cNvSpPr/>
          <p:nvPr/>
        </p:nvSpPr>
        <p:spPr>
          <a:xfrm>
            <a:off x="1403648" y="1412776"/>
            <a:ext cx="6552728" cy="5256584"/>
          </a:xfrm>
          <a:prstGeom prst="roundRect">
            <a:avLst/>
          </a:prstGeom>
          <a:solidFill>
            <a:srgbClr val="FFFF00">
              <a:alpha val="21000"/>
            </a:srgbClr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/>
              <a:cs typeface="+mn-cs"/>
            </a:endParaRPr>
          </a:p>
        </p:txBody>
      </p:sp>
      <p:sp>
        <p:nvSpPr>
          <p:cNvPr id="78" name="Arc 2"/>
          <p:cNvSpPr>
            <a:spLocks/>
          </p:cNvSpPr>
          <p:nvPr/>
        </p:nvSpPr>
        <p:spPr bwMode="auto">
          <a:xfrm flipV="1">
            <a:off x="4863479" y="3979166"/>
            <a:ext cx="2163763" cy="2116138"/>
          </a:xfrm>
          <a:custGeom>
            <a:avLst/>
            <a:gdLst>
              <a:gd name="T0" fmla="*/ 2147483647 w 20779"/>
              <a:gd name="T1" fmla="*/ 0 h 21580"/>
              <a:gd name="T2" fmla="*/ 2147483647 w 20779"/>
              <a:gd name="T3" fmla="*/ 2147483647 h 21580"/>
              <a:gd name="T4" fmla="*/ 0 w 20779"/>
              <a:gd name="T5" fmla="*/ 2147483647 h 21580"/>
              <a:gd name="T6" fmla="*/ 0 60000 65536"/>
              <a:gd name="T7" fmla="*/ 0 60000 65536"/>
              <a:gd name="T8" fmla="*/ 0 60000 65536"/>
              <a:gd name="T9" fmla="*/ 0 w 20779"/>
              <a:gd name="T10" fmla="*/ 0 h 21580"/>
              <a:gd name="T11" fmla="*/ 20779 w 20779"/>
              <a:gd name="T12" fmla="*/ 21580 h 215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779" h="21580" fill="none" extrusionOk="0">
                <a:moveTo>
                  <a:pt x="929" y="0"/>
                </a:moveTo>
                <a:cubicBezTo>
                  <a:pt x="10234" y="401"/>
                  <a:pt x="18234" y="6720"/>
                  <a:pt x="20778" y="15680"/>
                </a:cubicBezTo>
              </a:path>
              <a:path w="20779" h="21580" stroke="0" extrusionOk="0">
                <a:moveTo>
                  <a:pt x="929" y="0"/>
                </a:moveTo>
                <a:cubicBezTo>
                  <a:pt x="10234" y="401"/>
                  <a:pt x="18234" y="6720"/>
                  <a:pt x="20778" y="15680"/>
                </a:cubicBezTo>
                <a:lnTo>
                  <a:pt x="0" y="21580"/>
                </a:lnTo>
                <a:close/>
              </a:path>
            </a:pathLst>
          </a:custGeom>
          <a:noFill/>
          <a:ln w="76200">
            <a:solidFill>
              <a:srgbClr val="FF33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0" name="Text Box 3"/>
          <p:cNvSpPr txBox="1">
            <a:spLocks noChangeArrowheads="1"/>
          </p:cNvSpPr>
          <p:nvPr/>
        </p:nvSpPr>
        <p:spPr bwMode="auto">
          <a:xfrm>
            <a:off x="6527378" y="3866454"/>
            <a:ext cx="996950" cy="457200"/>
          </a:xfrm>
          <a:prstGeom prst="rect">
            <a:avLst/>
          </a:prstGeom>
          <a:gradFill rotWithShape="1">
            <a:gsLst>
              <a:gs pos="0">
                <a:srgbClr val="8064A2">
                  <a:shade val="51000"/>
                  <a:satMod val="130000"/>
                </a:srgbClr>
              </a:gs>
              <a:gs pos="80000">
                <a:srgbClr val="8064A2">
                  <a:shade val="93000"/>
                  <a:satMod val="130000"/>
                </a:srgbClr>
              </a:gs>
              <a:gs pos="100000">
                <a:srgbClr val="8064A2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+mn-cs"/>
              </a:rPr>
              <a:t>B</a:t>
            </a:r>
            <a:r>
              <a:rPr kumimoji="0" lang="zh-TW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+mn-cs"/>
              </a:rPr>
              <a:t>健康</a:t>
            </a:r>
          </a:p>
        </p:txBody>
      </p:sp>
      <p:sp>
        <p:nvSpPr>
          <p:cNvPr id="85" name="Arc 4"/>
          <p:cNvSpPr>
            <a:spLocks/>
          </p:cNvSpPr>
          <p:nvPr/>
        </p:nvSpPr>
        <p:spPr bwMode="auto">
          <a:xfrm flipV="1">
            <a:off x="4850978" y="2420241"/>
            <a:ext cx="2133600" cy="1601788"/>
          </a:xfrm>
          <a:custGeom>
            <a:avLst/>
            <a:gdLst>
              <a:gd name="T0" fmla="*/ 2147483647 w 29321"/>
              <a:gd name="T1" fmla="*/ 2147483647 h 21600"/>
              <a:gd name="T2" fmla="*/ 0 w 29321"/>
              <a:gd name="T3" fmla="*/ 2147483647 h 21600"/>
              <a:gd name="T4" fmla="*/ 2147483647 w 29321"/>
              <a:gd name="T5" fmla="*/ 0 h 21600"/>
              <a:gd name="T6" fmla="*/ 0 60000 65536"/>
              <a:gd name="T7" fmla="*/ 0 60000 65536"/>
              <a:gd name="T8" fmla="*/ 0 60000 65536"/>
              <a:gd name="T9" fmla="*/ 0 w 29321"/>
              <a:gd name="T10" fmla="*/ 0 h 21600"/>
              <a:gd name="T11" fmla="*/ 29321 w 2932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321" h="21600" fill="none" extrusionOk="0">
                <a:moveTo>
                  <a:pt x="29321" y="3710"/>
                </a:moveTo>
                <a:cubicBezTo>
                  <a:pt x="27517" y="14051"/>
                  <a:pt x="18539" y="21599"/>
                  <a:pt x="8042" y="21600"/>
                </a:cubicBezTo>
                <a:cubicBezTo>
                  <a:pt x="5286" y="21600"/>
                  <a:pt x="2557" y="21072"/>
                  <a:pt x="-1" y="20047"/>
                </a:cubicBezTo>
              </a:path>
              <a:path w="29321" h="21600" stroke="0" extrusionOk="0">
                <a:moveTo>
                  <a:pt x="29321" y="3710"/>
                </a:moveTo>
                <a:cubicBezTo>
                  <a:pt x="27517" y="14051"/>
                  <a:pt x="18539" y="21599"/>
                  <a:pt x="8042" y="21600"/>
                </a:cubicBezTo>
                <a:cubicBezTo>
                  <a:pt x="5286" y="21600"/>
                  <a:pt x="2557" y="21072"/>
                  <a:pt x="-1" y="20047"/>
                </a:cubicBezTo>
                <a:lnTo>
                  <a:pt x="8042" y="0"/>
                </a:lnTo>
                <a:close/>
              </a:path>
            </a:pathLst>
          </a:custGeom>
          <a:noFill/>
          <a:ln w="76200">
            <a:solidFill>
              <a:srgbClr val="FF33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93" name="Text Box 5"/>
          <p:cNvSpPr txBox="1">
            <a:spLocks noChangeArrowheads="1"/>
          </p:cNvSpPr>
          <p:nvPr/>
        </p:nvSpPr>
        <p:spPr bwMode="auto">
          <a:xfrm>
            <a:off x="6811218" y="3012329"/>
            <a:ext cx="4860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 b="1" dirty="0" smtClean="0">
                <a:solidFill>
                  <a:prstClr val="black"/>
                </a:solidFill>
                <a:latin typeface="Gungsuh" pitchFamily="18" charset="-127"/>
                <a:ea typeface="Gungsuh" pitchFamily="18" charset="-127"/>
              </a:rPr>
              <a:t>－</a:t>
            </a:r>
            <a:endParaRPr lang="zh-TW" altLang="en-US" sz="2400" b="1" dirty="0">
              <a:solidFill>
                <a:prstClr val="black"/>
              </a:solidFill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108" name="Arc 6"/>
          <p:cNvSpPr>
            <a:spLocks/>
          </p:cNvSpPr>
          <p:nvPr/>
        </p:nvSpPr>
        <p:spPr bwMode="auto">
          <a:xfrm rot="21012572" flipV="1">
            <a:off x="4334318" y="2553370"/>
            <a:ext cx="1693862" cy="1584176"/>
          </a:xfrm>
          <a:custGeom>
            <a:avLst/>
            <a:gdLst>
              <a:gd name="T0" fmla="*/ 2147483647 w 21600"/>
              <a:gd name="T1" fmla="*/ 0 h 39180"/>
              <a:gd name="T2" fmla="*/ 2147483647 w 21600"/>
              <a:gd name="T3" fmla="*/ 2147483647 h 39180"/>
              <a:gd name="T4" fmla="*/ 0 w 21600"/>
              <a:gd name="T5" fmla="*/ 2147483647 h 39180"/>
              <a:gd name="T6" fmla="*/ 0 60000 65536"/>
              <a:gd name="T7" fmla="*/ 0 60000 65536"/>
              <a:gd name="T8" fmla="*/ 0 60000 65536"/>
              <a:gd name="T9" fmla="*/ 0 w 21600"/>
              <a:gd name="T10" fmla="*/ 0 h 39180"/>
              <a:gd name="T11" fmla="*/ 21600 w 21600"/>
              <a:gd name="T12" fmla="*/ 39180 h 391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9180" fill="none" extrusionOk="0">
                <a:moveTo>
                  <a:pt x="7182" y="-1"/>
                </a:moveTo>
                <a:cubicBezTo>
                  <a:pt x="15821" y="3045"/>
                  <a:pt x="21600" y="11210"/>
                  <a:pt x="21600" y="20371"/>
                </a:cubicBezTo>
                <a:cubicBezTo>
                  <a:pt x="21600" y="28162"/>
                  <a:pt x="17403" y="35349"/>
                  <a:pt x="10619" y="39180"/>
                </a:cubicBezTo>
              </a:path>
              <a:path w="21600" h="39180" stroke="0" extrusionOk="0">
                <a:moveTo>
                  <a:pt x="7182" y="-1"/>
                </a:moveTo>
                <a:cubicBezTo>
                  <a:pt x="15821" y="3045"/>
                  <a:pt x="21600" y="11210"/>
                  <a:pt x="21600" y="20371"/>
                </a:cubicBezTo>
                <a:cubicBezTo>
                  <a:pt x="21600" y="28162"/>
                  <a:pt x="17403" y="35349"/>
                  <a:pt x="10619" y="39180"/>
                </a:cubicBezTo>
                <a:lnTo>
                  <a:pt x="0" y="20371"/>
                </a:lnTo>
                <a:close/>
              </a:path>
            </a:pathLst>
          </a:cu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09" name="Arc 7"/>
          <p:cNvSpPr>
            <a:spLocks/>
          </p:cNvSpPr>
          <p:nvPr/>
        </p:nvSpPr>
        <p:spPr bwMode="auto">
          <a:xfrm rot="10800000" flipV="1">
            <a:off x="2403053" y="2572641"/>
            <a:ext cx="1658938" cy="1671638"/>
          </a:xfrm>
          <a:custGeom>
            <a:avLst/>
            <a:gdLst>
              <a:gd name="T0" fmla="*/ 2147483647 w 21600"/>
              <a:gd name="T1" fmla="*/ 0 h 39750"/>
              <a:gd name="T2" fmla="*/ 2147483647 w 21600"/>
              <a:gd name="T3" fmla="*/ 2147483647 h 39750"/>
              <a:gd name="T4" fmla="*/ 0 w 21600"/>
              <a:gd name="T5" fmla="*/ 2147483647 h 39750"/>
              <a:gd name="T6" fmla="*/ 0 60000 65536"/>
              <a:gd name="T7" fmla="*/ 0 60000 65536"/>
              <a:gd name="T8" fmla="*/ 0 60000 65536"/>
              <a:gd name="T9" fmla="*/ 0 w 21600"/>
              <a:gd name="T10" fmla="*/ 0 h 39750"/>
              <a:gd name="T11" fmla="*/ 21600 w 21600"/>
              <a:gd name="T12" fmla="*/ 39750 h 397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9750" fill="none" extrusionOk="0">
                <a:moveTo>
                  <a:pt x="8091" y="-1"/>
                </a:moveTo>
                <a:cubicBezTo>
                  <a:pt x="16255" y="3298"/>
                  <a:pt x="21600" y="11221"/>
                  <a:pt x="21600" y="20027"/>
                </a:cubicBezTo>
                <a:cubicBezTo>
                  <a:pt x="21600" y="28549"/>
                  <a:pt x="16588" y="36275"/>
                  <a:pt x="8807" y="39750"/>
                </a:cubicBezTo>
              </a:path>
              <a:path w="21600" h="39750" stroke="0" extrusionOk="0">
                <a:moveTo>
                  <a:pt x="8091" y="-1"/>
                </a:moveTo>
                <a:cubicBezTo>
                  <a:pt x="16255" y="3298"/>
                  <a:pt x="21600" y="11221"/>
                  <a:pt x="21600" y="20027"/>
                </a:cubicBezTo>
                <a:cubicBezTo>
                  <a:pt x="21600" y="28549"/>
                  <a:pt x="16588" y="36275"/>
                  <a:pt x="8807" y="39750"/>
                </a:cubicBezTo>
                <a:lnTo>
                  <a:pt x="0" y="20027"/>
                </a:lnTo>
                <a:close/>
              </a:path>
            </a:pathLst>
          </a:custGeom>
          <a:noFill/>
          <a:ln w="57150" cap="flat" cmpd="sng" algn="ctr">
            <a:solidFill>
              <a:srgbClr val="4F81BD"/>
            </a:solidFill>
            <a:prstDash val="solid"/>
            <a:headEnd/>
            <a:tailEnd type="triangle" w="med" len="med"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/>
              <a:cs typeface="+mn-cs"/>
            </a:endParaRPr>
          </a:p>
        </p:txBody>
      </p:sp>
      <p:sp>
        <p:nvSpPr>
          <p:cNvPr id="110" name="Text Box 8"/>
          <p:cNvSpPr txBox="1">
            <a:spLocks noChangeArrowheads="1"/>
          </p:cNvSpPr>
          <p:nvPr/>
        </p:nvSpPr>
        <p:spPr bwMode="auto">
          <a:xfrm>
            <a:off x="2051720" y="3212976"/>
            <a:ext cx="4860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 b="1" dirty="0" smtClean="0">
                <a:solidFill>
                  <a:prstClr val="black"/>
                </a:solidFill>
                <a:latin typeface="Gungsuh" pitchFamily="18" charset="-127"/>
                <a:ea typeface="Gungsuh" pitchFamily="18" charset="-127"/>
              </a:rPr>
              <a:t>－</a:t>
            </a:r>
            <a:endParaRPr lang="zh-TW" altLang="en-US" sz="2400" b="1" dirty="0">
              <a:solidFill>
                <a:prstClr val="black"/>
              </a:solidFill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111" name="Text Box 9"/>
          <p:cNvSpPr txBox="1">
            <a:spLocks noChangeArrowheads="1"/>
          </p:cNvSpPr>
          <p:nvPr/>
        </p:nvSpPr>
        <p:spPr bwMode="auto">
          <a:xfrm>
            <a:off x="5580112" y="3068960"/>
            <a:ext cx="4860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 b="1" dirty="0" smtClean="0">
                <a:solidFill>
                  <a:prstClr val="black"/>
                </a:solidFill>
                <a:latin typeface="Gungsuh" pitchFamily="18" charset="-127"/>
                <a:ea typeface="Gungsuh" pitchFamily="18" charset="-127"/>
              </a:rPr>
              <a:t>＋</a:t>
            </a:r>
            <a:endParaRPr lang="zh-TW" altLang="en-US" sz="2400" b="1" dirty="0">
              <a:solidFill>
                <a:prstClr val="black"/>
              </a:solidFill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112" name="Text Box 10"/>
          <p:cNvSpPr txBox="1">
            <a:spLocks noChangeArrowheads="1"/>
          </p:cNvSpPr>
          <p:nvPr/>
        </p:nvSpPr>
        <p:spPr bwMode="auto">
          <a:xfrm>
            <a:off x="3354834" y="4018854"/>
            <a:ext cx="1638590" cy="461665"/>
          </a:xfrm>
          <a:prstGeom prst="rect">
            <a:avLst/>
          </a:prstGeom>
          <a:gradFill rotWithShape="1">
            <a:gsLst>
              <a:gs pos="0">
                <a:srgbClr val="8064A2">
                  <a:shade val="51000"/>
                  <a:satMod val="130000"/>
                </a:srgbClr>
              </a:gs>
              <a:gs pos="80000">
                <a:srgbClr val="8064A2">
                  <a:shade val="93000"/>
                  <a:satMod val="130000"/>
                </a:srgbClr>
              </a:gs>
              <a:gs pos="100000">
                <a:srgbClr val="8064A2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+mn-cs"/>
              </a:rPr>
              <a:t>D</a:t>
            </a:r>
            <a:r>
              <a:rPr kumimoji="0" lang="zh-TW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+mn-cs"/>
              </a:rPr>
              <a:t>課業壓力</a:t>
            </a:r>
          </a:p>
        </p:txBody>
      </p:sp>
      <p:sp>
        <p:nvSpPr>
          <p:cNvPr id="113" name="Text Box 11"/>
          <p:cNvSpPr txBox="1">
            <a:spLocks noChangeArrowheads="1"/>
          </p:cNvSpPr>
          <p:nvPr/>
        </p:nvSpPr>
        <p:spPr bwMode="auto">
          <a:xfrm>
            <a:off x="3707978" y="2266254"/>
            <a:ext cx="1023037" cy="461665"/>
          </a:xfrm>
          <a:prstGeom prst="rect">
            <a:avLst/>
          </a:prstGeom>
          <a:gradFill rotWithShape="1">
            <a:gsLst>
              <a:gs pos="0">
                <a:srgbClr val="8064A2">
                  <a:shade val="51000"/>
                  <a:satMod val="130000"/>
                </a:srgbClr>
              </a:gs>
              <a:gs pos="80000">
                <a:srgbClr val="8064A2">
                  <a:shade val="93000"/>
                  <a:satMod val="130000"/>
                </a:srgbClr>
              </a:gs>
              <a:gs pos="100000">
                <a:srgbClr val="8064A2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+mn-cs"/>
              </a:rPr>
              <a:t>A</a:t>
            </a:r>
            <a:r>
              <a:rPr kumimoji="0" lang="zh-TW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+mn-cs"/>
              </a:rPr>
              <a:t>熬夜</a:t>
            </a:r>
          </a:p>
        </p:txBody>
      </p:sp>
      <p:sp>
        <p:nvSpPr>
          <p:cNvPr id="122" name="Arc 20"/>
          <p:cNvSpPr>
            <a:spLocks/>
          </p:cNvSpPr>
          <p:nvPr/>
        </p:nvSpPr>
        <p:spPr bwMode="auto">
          <a:xfrm rot="4080265">
            <a:off x="4369129" y="4688670"/>
            <a:ext cx="1559056" cy="909699"/>
          </a:xfrm>
          <a:custGeom>
            <a:avLst/>
            <a:gdLst>
              <a:gd name="T0" fmla="*/ 2147483647 w 21600"/>
              <a:gd name="T1" fmla="*/ 0 h 24976"/>
              <a:gd name="T2" fmla="*/ 2147483647 w 21600"/>
              <a:gd name="T3" fmla="*/ 2147483647 h 24976"/>
              <a:gd name="T4" fmla="*/ 0 w 21600"/>
              <a:gd name="T5" fmla="*/ 2147483647 h 24976"/>
              <a:gd name="T6" fmla="*/ 0 60000 65536"/>
              <a:gd name="T7" fmla="*/ 0 60000 65536"/>
              <a:gd name="T8" fmla="*/ 0 60000 65536"/>
              <a:gd name="T9" fmla="*/ 0 w 21600"/>
              <a:gd name="T10" fmla="*/ 0 h 24976"/>
              <a:gd name="T11" fmla="*/ 21600 w 21600"/>
              <a:gd name="T12" fmla="*/ 24976 h 249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4976" fill="none" extrusionOk="0">
                <a:moveTo>
                  <a:pt x="11082" y="0"/>
                </a:moveTo>
                <a:cubicBezTo>
                  <a:pt x="17606" y="3899"/>
                  <a:pt x="21600" y="10940"/>
                  <a:pt x="21600" y="18540"/>
                </a:cubicBezTo>
                <a:cubicBezTo>
                  <a:pt x="21600" y="20722"/>
                  <a:pt x="21269" y="22892"/>
                  <a:pt x="20618" y="24975"/>
                </a:cubicBezTo>
              </a:path>
              <a:path w="21600" h="24976" stroke="0" extrusionOk="0">
                <a:moveTo>
                  <a:pt x="11082" y="0"/>
                </a:moveTo>
                <a:cubicBezTo>
                  <a:pt x="17606" y="3899"/>
                  <a:pt x="21600" y="10940"/>
                  <a:pt x="21600" y="18540"/>
                </a:cubicBezTo>
                <a:cubicBezTo>
                  <a:pt x="21600" y="20722"/>
                  <a:pt x="21269" y="22892"/>
                  <a:pt x="20618" y="24975"/>
                </a:cubicBezTo>
                <a:lnTo>
                  <a:pt x="0" y="18540"/>
                </a:lnTo>
                <a:close/>
              </a:path>
            </a:pathLst>
          </a:custGeom>
          <a:noFill/>
          <a:ln w="57150" cap="flat" cmpd="sng" algn="ctr">
            <a:solidFill>
              <a:srgbClr val="4F81BD"/>
            </a:solidFill>
            <a:prstDash val="solid"/>
            <a:headEnd/>
            <a:tailEnd type="triangle" w="med" len="med"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/>
              <a:cs typeface="+mn-cs"/>
            </a:endParaRPr>
          </a:p>
        </p:txBody>
      </p:sp>
      <p:sp>
        <p:nvSpPr>
          <p:cNvPr id="123" name="Arc 21"/>
          <p:cNvSpPr>
            <a:spLocks/>
          </p:cNvSpPr>
          <p:nvPr/>
        </p:nvSpPr>
        <p:spPr bwMode="auto">
          <a:xfrm rot="10800000" flipV="1">
            <a:off x="2559992" y="4361754"/>
            <a:ext cx="1658938" cy="1590675"/>
          </a:xfrm>
          <a:custGeom>
            <a:avLst/>
            <a:gdLst>
              <a:gd name="T0" fmla="*/ 2147483647 w 21600"/>
              <a:gd name="T1" fmla="*/ 0 h 37766"/>
              <a:gd name="T2" fmla="*/ 2147483647 w 21600"/>
              <a:gd name="T3" fmla="*/ 2147483647 h 37766"/>
              <a:gd name="T4" fmla="*/ 0 w 21600"/>
              <a:gd name="T5" fmla="*/ 2147483647 h 37766"/>
              <a:gd name="T6" fmla="*/ 0 60000 65536"/>
              <a:gd name="T7" fmla="*/ 0 60000 65536"/>
              <a:gd name="T8" fmla="*/ 0 60000 65536"/>
              <a:gd name="T9" fmla="*/ 0 w 21600"/>
              <a:gd name="T10" fmla="*/ 0 h 37766"/>
              <a:gd name="T11" fmla="*/ 21600 w 21600"/>
              <a:gd name="T12" fmla="*/ 37766 h 377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7766" fill="none" extrusionOk="0">
                <a:moveTo>
                  <a:pt x="9999" y="-1"/>
                </a:moveTo>
                <a:cubicBezTo>
                  <a:pt x="17129" y="3723"/>
                  <a:pt x="21600" y="11101"/>
                  <a:pt x="21600" y="19146"/>
                </a:cubicBezTo>
                <a:cubicBezTo>
                  <a:pt x="21600" y="26801"/>
                  <a:pt x="17547" y="33885"/>
                  <a:pt x="10947" y="37765"/>
                </a:cubicBezTo>
              </a:path>
              <a:path w="21600" h="37766" stroke="0" extrusionOk="0">
                <a:moveTo>
                  <a:pt x="9999" y="-1"/>
                </a:moveTo>
                <a:cubicBezTo>
                  <a:pt x="17129" y="3723"/>
                  <a:pt x="21600" y="11101"/>
                  <a:pt x="21600" y="19146"/>
                </a:cubicBezTo>
                <a:cubicBezTo>
                  <a:pt x="21600" y="26801"/>
                  <a:pt x="17547" y="33885"/>
                  <a:pt x="10947" y="37765"/>
                </a:cubicBezTo>
                <a:lnTo>
                  <a:pt x="0" y="19146"/>
                </a:lnTo>
                <a:close/>
              </a:path>
            </a:pathLst>
          </a:custGeom>
          <a:noFill/>
          <a:ln w="76200">
            <a:solidFill>
              <a:srgbClr val="FF33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24" name="Text Box 22"/>
          <p:cNvSpPr txBox="1">
            <a:spLocks noChangeArrowheads="1"/>
          </p:cNvSpPr>
          <p:nvPr/>
        </p:nvSpPr>
        <p:spPr bwMode="auto">
          <a:xfrm>
            <a:off x="2130698" y="4812529"/>
            <a:ext cx="4860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 b="1" dirty="0" smtClean="0">
                <a:solidFill>
                  <a:prstClr val="black"/>
                </a:solidFill>
                <a:latin typeface="Gungsuh" pitchFamily="18" charset="-127"/>
                <a:ea typeface="Gungsuh" pitchFamily="18" charset="-127"/>
              </a:rPr>
              <a:t>－</a:t>
            </a:r>
            <a:endParaRPr lang="zh-TW" altLang="en-US" sz="2400" b="1" dirty="0">
              <a:solidFill>
                <a:prstClr val="black"/>
              </a:solidFill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125" name="Text Box 23"/>
          <p:cNvSpPr txBox="1">
            <a:spLocks noChangeArrowheads="1"/>
          </p:cNvSpPr>
          <p:nvPr/>
        </p:nvSpPr>
        <p:spPr bwMode="auto">
          <a:xfrm>
            <a:off x="5443066" y="5244577"/>
            <a:ext cx="4860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 b="1" dirty="0" smtClean="0">
                <a:solidFill>
                  <a:prstClr val="black"/>
                </a:solidFill>
                <a:latin typeface="Gungsuh" pitchFamily="18" charset="-127"/>
                <a:ea typeface="Gungsuh" pitchFamily="18" charset="-127"/>
              </a:rPr>
              <a:t>＋</a:t>
            </a:r>
            <a:endParaRPr lang="zh-TW" altLang="en-US" sz="2400" b="1" dirty="0">
              <a:solidFill>
                <a:prstClr val="black"/>
              </a:solidFill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126" name="Text Box 24"/>
          <p:cNvSpPr txBox="1">
            <a:spLocks noChangeArrowheads="1"/>
          </p:cNvSpPr>
          <p:nvPr/>
        </p:nvSpPr>
        <p:spPr bwMode="auto">
          <a:xfrm>
            <a:off x="3372428" y="5847654"/>
            <a:ext cx="1638590" cy="461665"/>
          </a:xfrm>
          <a:prstGeom prst="rect">
            <a:avLst/>
          </a:prstGeom>
          <a:gradFill rotWithShape="1">
            <a:gsLst>
              <a:gs pos="0">
                <a:srgbClr val="8064A2">
                  <a:shade val="51000"/>
                  <a:satMod val="130000"/>
                </a:srgbClr>
              </a:gs>
              <a:gs pos="80000">
                <a:srgbClr val="8064A2">
                  <a:shade val="93000"/>
                  <a:satMod val="130000"/>
                </a:srgbClr>
              </a:gs>
              <a:gs pos="100000">
                <a:srgbClr val="8064A2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+mn-cs"/>
              </a:rPr>
              <a:t>C</a:t>
            </a:r>
            <a:r>
              <a:rPr kumimoji="0" lang="zh-TW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+mn-cs"/>
              </a:rPr>
              <a:t>平時努力</a:t>
            </a: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4012778" y="4325241"/>
            <a:ext cx="1828800" cy="990600"/>
            <a:chOff x="2496" y="2208"/>
            <a:chExt cx="1152" cy="624"/>
          </a:xfrm>
          <a:noFill/>
        </p:grpSpPr>
        <p:sp>
          <p:nvSpPr>
            <p:cNvPr id="128" name="Arc 26"/>
            <p:cNvSpPr>
              <a:spLocks/>
            </p:cNvSpPr>
            <p:nvPr/>
          </p:nvSpPr>
          <p:spPr bwMode="auto">
            <a:xfrm flipV="1">
              <a:off x="2496" y="2280"/>
              <a:ext cx="757" cy="448"/>
            </a:xfrm>
            <a:custGeom>
              <a:avLst/>
              <a:gdLst>
                <a:gd name="T0" fmla="*/ 0 w 15340"/>
                <a:gd name="T1" fmla="*/ 0 h 18594"/>
                <a:gd name="T2" fmla="*/ 0 w 15340"/>
                <a:gd name="T3" fmla="*/ 0 h 18594"/>
                <a:gd name="T4" fmla="*/ 0 w 15340"/>
                <a:gd name="T5" fmla="*/ 0 h 18594"/>
                <a:gd name="T6" fmla="*/ 0 60000 65536"/>
                <a:gd name="T7" fmla="*/ 0 60000 65536"/>
                <a:gd name="T8" fmla="*/ 0 60000 65536"/>
                <a:gd name="T9" fmla="*/ 0 w 15340"/>
                <a:gd name="T10" fmla="*/ 0 h 18594"/>
                <a:gd name="T11" fmla="*/ 15340 w 15340"/>
                <a:gd name="T12" fmla="*/ 18594 h 1859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340" h="18594" fill="none" extrusionOk="0">
                  <a:moveTo>
                    <a:pt x="15340" y="15206"/>
                  </a:moveTo>
                  <a:cubicBezTo>
                    <a:pt x="14041" y="16516"/>
                    <a:pt x="12580" y="17655"/>
                    <a:pt x="10991" y="18593"/>
                  </a:cubicBezTo>
                </a:path>
                <a:path w="15340" h="18594" stroke="0" extrusionOk="0">
                  <a:moveTo>
                    <a:pt x="15340" y="15206"/>
                  </a:moveTo>
                  <a:cubicBezTo>
                    <a:pt x="14041" y="16516"/>
                    <a:pt x="12580" y="17655"/>
                    <a:pt x="10991" y="18593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38100" cap="flat" cmpd="sng" algn="ctr">
              <a:solidFill>
                <a:srgbClr val="4F81BD"/>
              </a:solidFill>
              <a:prstDash val="solid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grpSp>
          <p:nvGrpSpPr>
            <p:cNvPr id="4" name="Group 27"/>
            <p:cNvGrpSpPr>
              <a:grpSpLocks/>
            </p:cNvGrpSpPr>
            <p:nvPr/>
          </p:nvGrpSpPr>
          <p:grpSpPr bwMode="auto">
            <a:xfrm>
              <a:off x="3072" y="2208"/>
              <a:ext cx="576" cy="624"/>
              <a:chOff x="3072" y="2208"/>
              <a:chExt cx="576" cy="624"/>
            </a:xfrm>
            <a:grpFill/>
          </p:grpSpPr>
          <p:sp>
            <p:nvSpPr>
              <p:cNvPr id="130" name="Line 28"/>
              <p:cNvSpPr>
                <a:spLocks noChangeShapeType="1"/>
              </p:cNvSpPr>
              <p:nvPr/>
            </p:nvSpPr>
            <p:spPr bwMode="auto">
              <a:xfrm flipH="1">
                <a:off x="3072" y="2208"/>
                <a:ext cx="336" cy="336"/>
              </a:xfrm>
              <a:prstGeom prst="line">
                <a:avLst/>
              </a:prstGeom>
              <a:grpFill/>
              <a:ln w="9525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31" name="Line 29"/>
              <p:cNvSpPr>
                <a:spLocks noChangeShapeType="1"/>
              </p:cNvSpPr>
              <p:nvPr/>
            </p:nvSpPr>
            <p:spPr bwMode="auto">
              <a:xfrm flipH="1">
                <a:off x="3264" y="2448"/>
                <a:ext cx="384" cy="384"/>
              </a:xfrm>
              <a:prstGeom prst="line">
                <a:avLst/>
              </a:prstGeom>
              <a:grpFill/>
              <a:ln w="9525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32" name="Text Box 30"/>
              <p:cNvSpPr txBox="1">
                <a:spLocks noChangeArrowheads="1"/>
              </p:cNvSpPr>
              <p:nvPr/>
            </p:nvSpPr>
            <p:spPr bwMode="auto">
              <a:xfrm rot="18780000">
                <a:off x="3110" y="2362"/>
                <a:ext cx="500" cy="28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1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標楷體" pitchFamily="65" charset="-120"/>
                  </a:rPr>
                  <a:t>滯延</a:t>
                </a:r>
              </a:p>
            </p:txBody>
          </p:sp>
        </p:grpSp>
      </p:grpSp>
      <p:sp>
        <p:nvSpPr>
          <p:cNvPr id="133" name="Text Box 31"/>
          <p:cNvSpPr txBox="1">
            <a:spLocks noChangeArrowheads="1"/>
          </p:cNvSpPr>
          <p:nvPr/>
        </p:nvSpPr>
        <p:spPr bwMode="auto">
          <a:xfrm>
            <a:off x="5443066" y="5820641"/>
            <a:ext cx="4860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sz="2400" b="1" dirty="0" smtClean="0">
                <a:solidFill>
                  <a:prstClr val="black"/>
                </a:solidFill>
                <a:latin typeface="Gungsuh" pitchFamily="18" charset="-127"/>
                <a:ea typeface="Gungsuh" pitchFamily="18" charset="-127"/>
              </a:rPr>
              <a:t>＋</a:t>
            </a:r>
            <a:endParaRPr lang="zh-TW" altLang="en-US" sz="2400" b="1" dirty="0">
              <a:solidFill>
                <a:prstClr val="black"/>
              </a:solidFill>
              <a:latin typeface="Gungsuh" pitchFamily="18" charset="-127"/>
              <a:ea typeface="Gungsuh" pitchFamily="18" charset="-127"/>
            </a:endParaRPr>
          </a:p>
        </p:txBody>
      </p:sp>
      <p:pic>
        <p:nvPicPr>
          <p:cNvPr id="142" name="Picture 56" descr="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130" y="4380481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" name="燕尾形向右箭號 142"/>
          <p:cNvSpPr/>
          <p:nvPr/>
        </p:nvSpPr>
        <p:spPr>
          <a:xfrm>
            <a:off x="1835696" y="5921895"/>
            <a:ext cx="1368152" cy="720080"/>
          </a:xfrm>
          <a:prstGeom prst="notchedRightArrow">
            <a:avLst/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/>
                <a:cs typeface="+mn-cs"/>
              </a:rPr>
              <a:t>根本解</a:t>
            </a:r>
          </a:p>
        </p:txBody>
      </p:sp>
      <p:sp>
        <p:nvSpPr>
          <p:cNvPr id="144" name="燕尾形向右箭號 143"/>
          <p:cNvSpPr/>
          <p:nvPr/>
        </p:nvSpPr>
        <p:spPr>
          <a:xfrm rot="20448102" flipH="1">
            <a:off x="4646343" y="1509206"/>
            <a:ext cx="1584176" cy="720080"/>
          </a:xfrm>
          <a:prstGeom prst="notchedRightArrow">
            <a:avLst/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/>
                <a:cs typeface="+mn-cs"/>
              </a:rPr>
              <a:t>表象解</a:t>
            </a:r>
          </a:p>
        </p:txBody>
      </p: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1" y="1413452"/>
            <a:ext cx="3491880" cy="2001051"/>
            <a:chOff x="3161" y="2636"/>
            <a:chExt cx="2496" cy="1396"/>
          </a:xfrm>
        </p:grpSpPr>
        <p:sp>
          <p:nvSpPr>
            <p:cNvPr id="146" name="Freeform 45"/>
            <p:cNvSpPr>
              <a:spLocks/>
            </p:cNvSpPr>
            <p:nvPr/>
          </p:nvSpPr>
          <p:spPr bwMode="auto">
            <a:xfrm>
              <a:off x="3888" y="2736"/>
              <a:ext cx="672" cy="432"/>
            </a:xfrm>
            <a:custGeom>
              <a:avLst/>
              <a:gdLst>
                <a:gd name="T0" fmla="*/ 0 w 2112"/>
                <a:gd name="T1" fmla="*/ 13 h 672"/>
                <a:gd name="T2" fmla="*/ 0 w 2112"/>
                <a:gd name="T3" fmla="*/ 10 h 672"/>
                <a:gd name="T4" fmla="*/ 0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 cap="flat" cmpd="sng" algn="ctr">
              <a:solidFill>
                <a:srgbClr val="4BACC6"/>
              </a:solidFill>
              <a:prstDash val="solid"/>
              <a:headEnd/>
              <a:tailEnd type="triangl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sp>
          <p:nvSpPr>
            <p:cNvPr id="147" name="Line 46"/>
            <p:cNvSpPr>
              <a:spLocks noChangeShapeType="1"/>
            </p:cNvSpPr>
            <p:nvPr/>
          </p:nvSpPr>
          <p:spPr bwMode="auto">
            <a:xfrm flipH="1" flipV="1">
              <a:off x="3888" y="2784"/>
              <a:ext cx="0" cy="1104"/>
            </a:xfrm>
            <a:prstGeom prst="line">
              <a:avLst/>
            </a:prstGeom>
            <a:noFill/>
            <a:ln w="9525" cap="flat" cmpd="sng" algn="ctr">
              <a:solidFill>
                <a:srgbClr val="8064A2">
                  <a:shade val="95000"/>
                  <a:satMod val="105000"/>
                </a:srgbClr>
              </a:solidFill>
              <a:prstDash val="solid"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sp>
          <p:nvSpPr>
            <p:cNvPr id="148" name="Line 47"/>
            <p:cNvSpPr>
              <a:spLocks noChangeShapeType="1"/>
            </p:cNvSpPr>
            <p:nvPr/>
          </p:nvSpPr>
          <p:spPr bwMode="auto">
            <a:xfrm>
              <a:off x="3888" y="3840"/>
              <a:ext cx="1769" cy="0"/>
            </a:xfrm>
            <a:prstGeom prst="line">
              <a:avLst/>
            </a:prstGeom>
            <a:noFill/>
            <a:ln w="9525" cap="flat" cmpd="sng" algn="ctr">
              <a:solidFill>
                <a:srgbClr val="8064A2">
                  <a:shade val="95000"/>
                  <a:satMod val="105000"/>
                </a:srgbClr>
              </a:solidFill>
              <a:prstDash val="solid"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sp>
          <p:nvSpPr>
            <p:cNvPr id="149" name="Freeform 48"/>
            <p:cNvSpPr>
              <a:spLocks/>
            </p:cNvSpPr>
            <p:nvPr/>
          </p:nvSpPr>
          <p:spPr bwMode="auto">
            <a:xfrm flipV="1">
              <a:off x="3888" y="3408"/>
              <a:ext cx="816" cy="288"/>
            </a:xfrm>
            <a:custGeom>
              <a:avLst/>
              <a:gdLst>
                <a:gd name="T0" fmla="*/ 0 w 2112"/>
                <a:gd name="T1" fmla="*/ 0 h 672"/>
                <a:gd name="T2" fmla="*/ 0 w 2112"/>
                <a:gd name="T3" fmla="*/ 0 h 672"/>
                <a:gd name="T4" fmla="*/ 0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 cap="flat" cmpd="sng" algn="ctr">
              <a:solidFill>
                <a:srgbClr val="C0504D"/>
              </a:solidFill>
              <a:prstDash val="solid"/>
              <a:headEnd/>
              <a:tailEnd type="triangl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sp>
          <p:nvSpPr>
            <p:cNvPr id="151" name="Text Box 50"/>
            <p:cNvSpPr txBox="1">
              <a:spLocks noChangeArrowheads="1"/>
            </p:cNvSpPr>
            <p:nvPr/>
          </p:nvSpPr>
          <p:spPr bwMode="auto">
            <a:xfrm>
              <a:off x="4608" y="2636"/>
              <a:ext cx="922" cy="27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algn="ctr" defTabSz="7620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標楷體" pitchFamily="65" charset="-120"/>
                </a:rPr>
                <a:t>加速成長</a:t>
              </a:r>
            </a:p>
          </p:txBody>
        </p:sp>
        <p:sp>
          <p:nvSpPr>
            <p:cNvPr id="152" name="Text Box 51"/>
            <p:cNvSpPr txBox="1">
              <a:spLocks noChangeArrowheads="1"/>
            </p:cNvSpPr>
            <p:nvPr/>
          </p:nvSpPr>
          <p:spPr bwMode="auto">
            <a:xfrm>
              <a:off x="4704" y="3389"/>
              <a:ext cx="816" cy="4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algn="ctr" defTabSz="7620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標楷體" pitchFamily="65" charset="-120"/>
                </a:rPr>
                <a:t>加速衰退</a:t>
              </a:r>
            </a:p>
          </p:txBody>
        </p:sp>
        <p:sp>
          <p:nvSpPr>
            <p:cNvPr id="153" name="Text Box 52"/>
            <p:cNvSpPr txBox="1">
              <a:spLocks noChangeArrowheads="1"/>
            </p:cNvSpPr>
            <p:nvPr/>
          </p:nvSpPr>
          <p:spPr bwMode="auto">
            <a:xfrm>
              <a:off x="3312" y="2976"/>
              <a:ext cx="581" cy="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8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ea typeface="標楷體" pitchFamily="65" charset="-120"/>
                </a:rPr>
                <a:t>A</a:t>
              </a:r>
              <a:r>
                <a:rPr kumimoji="0" lang="zh-TW" altLang="en-US" sz="18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ea typeface="標楷體" pitchFamily="65" charset="-120"/>
                </a:rPr>
                <a:t>熬夜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8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ea typeface="標楷體" pitchFamily="65" charset="-120"/>
                </a:rPr>
                <a:t>D</a:t>
              </a:r>
              <a:r>
                <a:rPr kumimoji="0" lang="zh-TW" altLang="en-US" sz="18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ea typeface="標楷體" pitchFamily="65" charset="-120"/>
                </a:rPr>
                <a:t>壓力</a:t>
              </a:r>
            </a:p>
          </p:txBody>
        </p:sp>
        <p:sp>
          <p:nvSpPr>
            <p:cNvPr id="154" name="Text Box 53"/>
            <p:cNvSpPr txBox="1">
              <a:spLocks noChangeArrowheads="1"/>
            </p:cNvSpPr>
            <p:nvPr/>
          </p:nvSpPr>
          <p:spPr bwMode="auto">
            <a:xfrm>
              <a:off x="3161" y="3360"/>
              <a:ext cx="911" cy="6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8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ea typeface="標楷體" pitchFamily="65" charset="-120"/>
                </a:rPr>
                <a:t>B</a:t>
              </a:r>
              <a:r>
                <a:rPr kumimoji="0" lang="zh-TW" altLang="en-US" sz="18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ea typeface="標楷體" pitchFamily="65" charset="-120"/>
                </a:rPr>
                <a:t>健康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標楷體" pitchFamily="65" charset="-12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8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ea typeface="標楷體" pitchFamily="65" charset="-120"/>
                </a:rPr>
                <a:t>C</a:t>
              </a:r>
              <a:r>
                <a:rPr kumimoji="0" lang="zh-TW" altLang="en-US" sz="18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ea typeface="標楷體" pitchFamily="65" charset="-120"/>
                </a:rPr>
                <a:t>平時努力</a:t>
              </a:r>
            </a:p>
          </p:txBody>
        </p:sp>
        <p:sp>
          <p:nvSpPr>
            <p:cNvPr id="155" name="Freeform 54"/>
            <p:cNvSpPr>
              <a:spLocks/>
            </p:cNvSpPr>
            <p:nvPr/>
          </p:nvSpPr>
          <p:spPr bwMode="auto">
            <a:xfrm>
              <a:off x="3888" y="2832"/>
              <a:ext cx="672" cy="432"/>
            </a:xfrm>
            <a:custGeom>
              <a:avLst/>
              <a:gdLst>
                <a:gd name="T0" fmla="*/ 0 w 2112"/>
                <a:gd name="T1" fmla="*/ 13 h 672"/>
                <a:gd name="T2" fmla="*/ 0 w 2112"/>
                <a:gd name="T3" fmla="*/ 10 h 672"/>
                <a:gd name="T4" fmla="*/ 0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 cap="flat" cmpd="sng" algn="ctr">
              <a:solidFill>
                <a:srgbClr val="F79646"/>
              </a:solidFill>
              <a:prstDash val="solid"/>
              <a:headEnd/>
              <a:tailEnd type="triangl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sp>
          <p:nvSpPr>
            <p:cNvPr id="156" name="Freeform 55"/>
            <p:cNvSpPr>
              <a:spLocks/>
            </p:cNvSpPr>
            <p:nvPr/>
          </p:nvSpPr>
          <p:spPr bwMode="auto">
            <a:xfrm flipV="1">
              <a:off x="3888" y="3744"/>
              <a:ext cx="816" cy="288"/>
            </a:xfrm>
            <a:custGeom>
              <a:avLst/>
              <a:gdLst>
                <a:gd name="T0" fmla="*/ 0 w 2112"/>
                <a:gd name="T1" fmla="*/ 0 h 672"/>
                <a:gd name="T2" fmla="*/ 0 w 2112"/>
                <a:gd name="T3" fmla="*/ 0 h 672"/>
                <a:gd name="T4" fmla="*/ 0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 cap="flat" cmpd="sng" algn="ctr">
              <a:solidFill>
                <a:srgbClr val="9BBB59"/>
              </a:solidFill>
              <a:prstDash val="solid"/>
              <a:headEnd/>
              <a:tailEnd type="triangl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</p:grpSp>
      <p:pic>
        <p:nvPicPr>
          <p:cNvPr id="157" name="Picture 4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42477" y="3122339"/>
            <a:ext cx="554037" cy="6429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pic>
        <p:nvPicPr>
          <p:cNvPr id="158" name="Picture 4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1725" y="4883719"/>
            <a:ext cx="554037" cy="6429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906851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0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7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78" grpId="0" animBg="1"/>
      <p:bldP spid="80" grpId="0" animBg="1" autoUpdateAnimBg="0"/>
      <p:bldP spid="85" grpId="0" animBg="1"/>
      <p:bldP spid="93" grpId="0" autoUpdateAnimBg="0"/>
      <p:bldP spid="108" grpId="0" animBg="1"/>
      <p:bldP spid="109" grpId="0" animBg="1"/>
      <p:bldP spid="110" grpId="0" autoUpdateAnimBg="0"/>
      <p:bldP spid="111" grpId="0" autoUpdateAnimBg="0"/>
      <p:bldP spid="112" grpId="0" animBg="1" autoUpdateAnimBg="0"/>
      <p:bldP spid="113" grpId="0" animBg="1" autoUpdateAnimBg="0"/>
      <p:bldP spid="122" grpId="0" animBg="1"/>
      <p:bldP spid="123" grpId="0" animBg="1"/>
      <p:bldP spid="124" grpId="0" autoUpdateAnimBg="0"/>
      <p:bldP spid="125" grpId="0" autoUpdateAnimBg="0"/>
      <p:bldP spid="126" grpId="0" animBg="1" autoUpdateAnimBg="0"/>
      <p:bldP spid="133" grpId="0" autoUpdateAnimBg="0"/>
      <p:bldP spid="143" grpId="0" animBg="1"/>
      <p:bldP spid="14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499225" y="5962650"/>
            <a:ext cx="2133600" cy="457200"/>
          </a:xfrm>
        </p:spPr>
        <p:txBody>
          <a:bodyPr/>
          <a:lstStyle/>
          <a:p>
            <a:fld id="{A88AD1C5-8DF9-4F77-86A5-4995A29149DB}" type="slidenum">
              <a:rPr lang="en-US" altLang="zh-TW"/>
              <a:pPr/>
              <a:t>17</a:t>
            </a:fld>
            <a:endParaRPr lang="en-US" altLang="zh-TW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4241800" y="2230438"/>
            <a:ext cx="187325" cy="1333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xfrm>
            <a:off x="182563" y="0"/>
            <a:ext cx="8778875" cy="1143000"/>
          </a:xfrm>
          <a:noFill/>
          <a:ln/>
        </p:spPr>
        <p:txBody>
          <a:bodyPr/>
          <a:lstStyle/>
          <a:p>
            <a:r>
              <a:rPr lang="zh-TW" altLang="en-US" sz="4000"/>
              <a:t>捨本逐末特案</a:t>
            </a:r>
            <a:r>
              <a:rPr lang="zh-TW" altLang="en-US"/>
              <a:t>轉嫁負擔給幫助者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3325813" y="2406650"/>
            <a:ext cx="1274762" cy="603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21" name="AutoShape 5"/>
          <p:cNvSpPr>
            <a:spLocks noChangeArrowheads="1"/>
          </p:cNvSpPr>
          <p:nvPr/>
        </p:nvSpPr>
        <p:spPr bwMode="auto">
          <a:xfrm>
            <a:off x="3816350" y="2459038"/>
            <a:ext cx="166688" cy="277812"/>
          </a:xfrm>
          <a:prstGeom prst="triangle">
            <a:avLst>
              <a:gd name="adj" fmla="val 4999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3508375" y="2239963"/>
            <a:ext cx="187325" cy="1333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23" name="Arc 7"/>
          <p:cNvSpPr>
            <a:spLocks/>
          </p:cNvSpPr>
          <p:nvPr/>
        </p:nvSpPr>
        <p:spPr bwMode="auto">
          <a:xfrm>
            <a:off x="1363663" y="1401763"/>
            <a:ext cx="2613025" cy="2138362"/>
          </a:xfrm>
          <a:custGeom>
            <a:avLst/>
            <a:gdLst>
              <a:gd name="G0" fmla="+- 21600 0 0"/>
              <a:gd name="G1" fmla="+- 18856 0 0"/>
              <a:gd name="G2" fmla="+- 21600 0 0"/>
              <a:gd name="T0" fmla="*/ 11767 w 21600"/>
              <a:gd name="T1" fmla="*/ 38088 h 38088"/>
              <a:gd name="T2" fmla="*/ 11063 w 21600"/>
              <a:gd name="T3" fmla="*/ 0 h 38088"/>
              <a:gd name="T4" fmla="*/ 21600 w 21600"/>
              <a:gd name="T5" fmla="*/ 18856 h 380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8088" fill="none" extrusionOk="0">
                <a:moveTo>
                  <a:pt x="11766" y="38088"/>
                </a:moveTo>
                <a:cubicBezTo>
                  <a:pt x="4544" y="34395"/>
                  <a:pt x="0" y="26967"/>
                  <a:pt x="0" y="18856"/>
                </a:cubicBezTo>
                <a:cubicBezTo>
                  <a:pt x="-1" y="11030"/>
                  <a:pt x="4232" y="3817"/>
                  <a:pt x="11063" y="0"/>
                </a:cubicBezTo>
              </a:path>
              <a:path w="21600" h="38088" stroke="0" extrusionOk="0">
                <a:moveTo>
                  <a:pt x="11766" y="38088"/>
                </a:moveTo>
                <a:cubicBezTo>
                  <a:pt x="4544" y="34395"/>
                  <a:pt x="0" y="26967"/>
                  <a:pt x="0" y="18856"/>
                </a:cubicBezTo>
                <a:cubicBezTo>
                  <a:pt x="-1" y="11030"/>
                  <a:pt x="4232" y="3817"/>
                  <a:pt x="11063" y="0"/>
                </a:cubicBezTo>
                <a:lnTo>
                  <a:pt x="21600" y="18856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>
            <a:off x="6567488" y="3703638"/>
            <a:ext cx="979487" cy="5461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6657975" y="3506788"/>
            <a:ext cx="581025" cy="307975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4826" name="Oval 10"/>
          <p:cNvSpPr>
            <a:spLocks noChangeArrowheads="1"/>
          </p:cNvSpPr>
          <p:nvPr/>
        </p:nvSpPr>
        <p:spPr bwMode="auto">
          <a:xfrm>
            <a:off x="7297738" y="3803650"/>
            <a:ext cx="350837" cy="35083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2468563" y="2717800"/>
            <a:ext cx="5921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zh-TW" altLang="en-US" sz="3200" b="1">
                <a:solidFill>
                  <a:schemeClr val="tx2"/>
                </a:solidFill>
              </a:rPr>
              <a:t>反</a:t>
            </a: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4608513" y="1468438"/>
            <a:ext cx="5921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zh-TW" altLang="en-US" sz="3200" b="1">
                <a:solidFill>
                  <a:schemeClr val="tx2"/>
                </a:solidFill>
              </a:rPr>
              <a:t>同</a:t>
            </a:r>
          </a:p>
        </p:txBody>
      </p:sp>
      <p:sp>
        <p:nvSpPr>
          <p:cNvPr id="34829" name="Rectangle 13"/>
          <p:cNvSpPr>
            <a:spLocks noChangeArrowheads="1"/>
          </p:cNvSpPr>
          <p:nvPr/>
        </p:nvSpPr>
        <p:spPr bwMode="auto">
          <a:xfrm>
            <a:off x="5024438" y="5006975"/>
            <a:ext cx="5921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zh-TW" altLang="en-US" sz="3200" b="1">
                <a:solidFill>
                  <a:schemeClr val="tx2"/>
                </a:solidFill>
              </a:rPr>
              <a:t>同</a:t>
            </a:r>
          </a:p>
        </p:txBody>
      </p:sp>
      <p:sp>
        <p:nvSpPr>
          <p:cNvPr id="34830" name="Rectangle 14"/>
          <p:cNvSpPr>
            <a:spLocks noChangeArrowheads="1"/>
          </p:cNvSpPr>
          <p:nvPr/>
        </p:nvSpPr>
        <p:spPr bwMode="auto">
          <a:xfrm>
            <a:off x="8361363" y="1395413"/>
            <a:ext cx="5921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zh-TW" altLang="en-US" sz="3200" b="1">
                <a:solidFill>
                  <a:schemeClr val="tx2"/>
                </a:solidFill>
              </a:rPr>
              <a:t>反</a:t>
            </a:r>
          </a:p>
        </p:txBody>
      </p:sp>
      <p:sp>
        <p:nvSpPr>
          <p:cNvPr id="34831" name="Arc 15"/>
          <p:cNvSpPr>
            <a:spLocks/>
          </p:cNvSpPr>
          <p:nvPr/>
        </p:nvSpPr>
        <p:spPr bwMode="auto">
          <a:xfrm>
            <a:off x="1092200" y="3662363"/>
            <a:ext cx="2673350" cy="2387600"/>
          </a:xfrm>
          <a:custGeom>
            <a:avLst/>
            <a:gdLst>
              <a:gd name="G0" fmla="+- 21600 0 0"/>
              <a:gd name="G1" fmla="+- 20579 0 0"/>
              <a:gd name="G2" fmla="+- 21600 0 0"/>
              <a:gd name="T0" fmla="*/ 12649 w 21600"/>
              <a:gd name="T1" fmla="*/ 40237 h 40237"/>
              <a:gd name="T2" fmla="*/ 15038 w 21600"/>
              <a:gd name="T3" fmla="*/ 0 h 40237"/>
              <a:gd name="T4" fmla="*/ 21600 w 21600"/>
              <a:gd name="T5" fmla="*/ 20579 h 40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0237" fill="none" extrusionOk="0">
                <a:moveTo>
                  <a:pt x="12648" y="40237"/>
                </a:moveTo>
                <a:cubicBezTo>
                  <a:pt x="4944" y="36729"/>
                  <a:pt x="0" y="29044"/>
                  <a:pt x="0" y="20579"/>
                </a:cubicBezTo>
                <a:cubicBezTo>
                  <a:pt x="-1" y="11177"/>
                  <a:pt x="6080" y="2856"/>
                  <a:pt x="15037" y="-1"/>
                </a:cubicBezTo>
              </a:path>
              <a:path w="21600" h="40237" stroke="0" extrusionOk="0">
                <a:moveTo>
                  <a:pt x="12648" y="40237"/>
                </a:moveTo>
                <a:cubicBezTo>
                  <a:pt x="4944" y="36729"/>
                  <a:pt x="0" y="29044"/>
                  <a:pt x="0" y="20579"/>
                </a:cubicBezTo>
                <a:cubicBezTo>
                  <a:pt x="-1" y="11177"/>
                  <a:pt x="6080" y="2856"/>
                  <a:pt x="15037" y="-1"/>
                </a:cubicBezTo>
                <a:lnTo>
                  <a:pt x="21600" y="20579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4832" name="Arc 16"/>
          <p:cNvSpPr>
            <a:spLocks/>
          </p:cNvSpPr>
          <p:nvPr/>
        </p:nvSpPr>
        <p:spPr bwMode="auto">
          <a:xfrm>
            <a:off x="4016375" y="1358900"/>
            <a:ext cx="2320925" cy="2268538"/>
          </a:xfrm>
          <a:custGeom>
            <a:avLst/>
            <a:gdLst>
              <a:gd name="G0" fmla="+- 0 0 0"/>
              <a:gd name="G1" fmla="+- 20476 0 0"/>
              <a:gd name="G2" fmla="+- 21600 0 0"/>
              <a:gd name="T0" fmla="*/ 6878 w 21600"/>
              <a:gd name="T1" fmla="*/ 0 h 41005"/>
              <a:gd name="T2" fmla="*/ 6719 w 21600"/>
              <a:gd name="T3" fmla="*/ 41005 h 41005"/>
              <a:gd name="T4" fmla="*/ 0 w 21600"/>
              <a:gd name="T5" fmla="*/ 20476 h 410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1005" fill="none" extrusionOk="0">
                <a:moveTo>
                  <a:pt x="6877" y="0"/>
                </a:moveTo>
                <a:cubicBezTo>
                  <a:pt x="15673" y="2954"/>
                  <a:pt x="21600" y="11197"/>
                  <a:pt x="21600" y="20476"/>
                </a:cubicBezTo>
                <a:cubicBezTo>
                  <a:pt x="21600" y="29816"/>
                  <a:pt x="15596" y="38098"/>
                  <a:pt x="6718" y="41004"/>
                </a:cubicBezTo>
              </a:path>
              <a:path w="21600" h="41005" stroke="0" extrusionOk="0">
                <a:moveTo>
                  <a:pt x="6877" y="0"/>
                </a:moveTo>
                <a:cubicBezTo>
                  <a:pt x="15673" y="2954"/>
                  <a:pt x="21600" y="11197"/>
                  <a:pt x="21600" y="20476"/>
                </a:cubicBezTo>
                <a:cubicBezTo>
                  <a:pt x="21600" y="29816"/>
                  <a:pt x="15596" y="38098"/>
                  <a:pt x="6718" y="41004"/>
                </a:cubicBezTo>
                <a:lnTo>
                  <a:pt x="0" y="20476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4833" name="Arc 17"/>
          <p:cNvSpPr>
            <a:spLocks/>
          </p:cNvSpPr>
          <p:nvPr/>
        </p:nvSpPr>
        <p:spPr bwMode="auto">
          <a:xfrm>
            <a:off x="4019550" y="4786313"/>
            <a:ext cx="2439988" cy="142875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593 w 21593"/>
              <a:gd name="T1" fmla="*/ 541 h 20300"/>
              <a:gd name="T2" fmla="*/ 7381 w 21593"/>
              <a:gd name="T3" fmla="*/ 20300 h 20300"/>
              <a:gd name="T4" fmla="*/ 0 w 21593"/>
              <a:gd name="T5" fmla="*/ 0 h 20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93" h="20300" fill="none" extrusionOk="0">
                <a:moveTo>
                  <a:pt x="21593" y="541"/>
                </a:moveTo>
                <a:cubicBezTo>
                  <a:pt x="21370" y="9423"/>
                  <a:pt x="15731" y="17263"/>
                  <a:pt x="7380" y="20299"/>
                </a:cubicBezTo>
              </a:path>
              <a:path w="21593" h="20300" stroke="0" extrusionOk="0">
                <a:moveTo>
                  <a:pt x="21593" y="541"/>
                </a:moveTo>
                <a:cubicBezTo>
                  <a:pt x="21370" y="9423"/>
                  <a:pt x="15731" y="17263"/>
                  <a:pt x="7380" y="20299"/>
                </a:cubicBezTo>
                <a:lnTo>
                  <a:pt x="0" y="0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4834" name="Arc 18"/>
          <p:cNvSpPr>
            <a:spLocks/>
          </p:cNvSpPr>
          <p:nvPr/>
        </p:nvSpPr>
        <p:spPr bwMode="auto">
          <a:xfrm>
            <a:off x="4937125" y="1039813"/>
            <a:ext cx="3825875" cy="1579562"/>
          </a:xfrm>
          <a:custGeom>
            <a:avLst/>
            <a:gdLst>
              <a:gd name="G0" fmla="+- 9194 0 0"/>
              <a:gd name="G1" fmla="+- 21600 0 0"/>
              <a:gd name="G2" fmla="+- 21600 0 0"/>
              <a:gd name="T0" fmla="*/ 0 w 30794"/>
              <a:gd name="T1" fmla="*/ 2055 h 21864"/>
              <a:gd name="T2" fmla="*/ 30792 w 30794"/>
              <a:gd name="T3" fmla="*/ 21864 h 21864"/>
              <a:gd name="T4" fmla="*/ 9194 w 30794"/>
              <a:gd name="T5" fmla="*/ 21600 h 218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0794" h="21864" fill="none" extrusionOk="0">
                <a:moveTo>
                  <a:pt x="-1" y="2054"/>
                </a:moveTo>
                <a:cubicBezTo>
                  <a:pt x="2876" y="701"/>
                  <a:pt x="6015" y="-1"/>
                  <a:pt x="9194" y="0"/>
                </a:cubicBezTo>
                <a:cubicBezTo>
                  <a:pt x="21123" y="0"/>
                  <a:pt x="30794" y="9670"/>
                  <a:pt x="30794" y="21600"/>
                </a:cubicBezTo>
                <a:cubicBezTo>
                  <a:pt x="30794" y="21688"/>
                  <a:pt x="30793" y="21776"/>
                  <a:pt x="30792" y="21864"/>
                </a:cubicBezTo>
              </a:path>
              <a:path w="30794" h="21864" stroke="0" extrusionOk="0">
                <a:moveTo>
                  <a:pt x="-1" y="2054"/>
                </a:moveTo>
                <a:cubicBezTo>
                  <a:pt x="2876" y="701"/>
                  <a:pt x="6015" y="-1"/>
                  <a:pt x="9194" y="0"/>
                </a:cubicBezTo>
                <a:cubicBezTo>
                  <a:pt x="21123" y="0"/>
                  <a:pt x="30794" y="9670"/>
                  <a:pt x="30794" y="21600"/>
                </a:cubicBezTo>
                <a:cubicBezTo>
                  <a:pt x="30794" y="21688"/>
                  <a:pt x="30793" y="21776"/>
                  <a:pt x="30792" y="21864"/>
                </a:cubicBezTo>
                <a:lnTo>
                  <a:pt x="9194" y="21600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4835" name="Arc 19"/>
          <p:cNvSpPr>
            <a:spLocks/>
          </p:cNvSpPr>
          <p:nvPr/>
        </p:nvSpPr>
        <p:spPr bwMode="auto">
          <a:xfrm>
            <a:off x="5176838" y="3397250"/>
            <a:ext cx="3678237" cy="3013075"/>
          </a:xfrm>
          <a:custGeom>
            <a:avLst/>
            <a:gdLst>
              <a:gd name="G0" fmla="+- 5281 0 0"/>
              <a:gd name="G1" fmla="+- 2098 0 0"/>
              <a:gd name="G2" fmla="+- 21600 0 0"/>
              <a:gd name="T0" fmla="*/ 26779 w 26881"/>
              <a:gd name="T1" fmla="*/ 0 h 23698"/>
              <a:gd name="T2" fmla="*/ 0 w 26881"/>
              <a:gd name="T3" fmla="*/ 23042 h 23698"/>
              <a:gd name="T4" fmla="*/ 5281 w 26881"/>
              <a:gd name="T5" fmla="*/ 2098 h 236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881" h="23698" fill="none" extrusionOk="0">
                <a:moveTo>
                  <a:pt x="26778" y="0"/>
                </a:moveTo>
                <a:cubicBezTo>
                  <a:pt x="26846" y="697"/>
                  <a:pt x="26881" y="1397"/>
                  <a:pt x="26881" y="2098"/>
                </a:cubicBezTo>
                <a:cubicBezTo>
                  <a:pt x="26881" y="14027"/>
                  <a:pt x="17210" y="23698"/>
                  <a:pt x="5281" y="23698"/>
                </a:cubicBezTo>
                <a:cubicBezTo>
                  <a:pt x="3500" y="23698"/>
                  <a:pt x="1726" y="23477"/>
                  <a:pt x="-1" y="23042"/>
                </a:cubicBezTo>
              </a:path>
              <a:path w="26881" h="23698" stroke="0" extrusionOk="0">
                <a:moveTo>
                  <a:pt x="26778" y="0"/>
                </a:moveTo>
                <a:cubicBezTo>
                  <a:pt x="26846" y="697"/>
                  <a:pt x="26881" y="1397"/>
                  <a:pt x="26881" y="2098"/>
                </a:cubicBezTo>
                <a:cubicBezTo>
                  <a:pt x="26881" y="14027"/>
                  <a:pt x="17210" y="23698"/>
                  <a:pt x="5281" y="23698"/>
                </a:cubicBezTo>
                <a:cubicBezTo>
                  <a:pt x="3500" y="23698"/>
                  <a:pt x="1726" y="23477"/>
                  <a:pt x="-1" y="23042"/>
                </a:cubicBezTo>
                <a:lnTo>
                  <a:pt x="5281" y="2098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4836" name="AutoShape 20"/>
          <p:cNvSpPr>
            <a:spLocks noChangeArrowheads="1"/>
          </p:cNvSpPr>
          <p:nvPr/>
        </p:nvSpPr>
        <p:spPr bwMode="auto">
          <a:xfrm>
            <a:off x="3733800" y="5060950"/>
            <a:ext cx="166688" cy="277813"/>
          </a:xfrm>
          <a:prstGeom prst="triangle">
            <a:avLst>
              <a:gd name="adj" fmla="val 4999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37" name="Rectangle 21"/>
          <p:cNvSpPr>
            <a:spLocks noChangeArrowheads="1"/>
          </p:cNvSpPr>
          <p:nvPr/>
        </p:nvSpPr>
        <p:spPr bwMode="auto">
          <a:xfrm>
            <a:off x="4167188" y="4789488"/>
            <a:ext cx="187325" cy="1333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3322638" y="4795838"/>
            <a:ext cx="187325" cy="1333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39" name="Rectangle 23"/>
          <p:cNvSpPr>
            <a:spLocks noChangeArrowheads="1"/>
          </p:cNvSpPr>
          <p:nvPr/>
        </p:nvSpPr>
        <p:spPr bwMode="auto">
          <a:xfrm>
            <a:off x="7891463" y="2690813"/>
            <a:ext cx="125253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zh-TW" altLang="en-US" sz="2800" b="1"/>
              <a:t>內部的</a:t>
            </a:r>
          </a:p>
          <a:p>
            <a:r>
              <a:rPr lang="zh-TW" altLang="en-US" sz="2800" b="1"/>
              <a:t>能力</a:t>
            </a:r>
          </a:p>
        </p:txBody>
      </p:sp>
      <p:sp>
        <p:nvSpPr>
          <p:cNvPr id="34840" name="Rectangle 24"/>
          <p:cNvSpPr>
            <a:spLocks noChangeArrowheads="1"/>
          </p:cNvSpPr>
          <p:nvPr/>
        </p:nvSpPr>
        <p:spPr bwMode="auto">
          <a:xfrm>
            <a:off x="2720975" y="1109663"/>
            <a:ext cx="1965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zh-TW" altLang="en-US" sz="2800" b="1"/>
              <a:t>外部的幫助</a:t>
            </a:r>
          </a:p>
        </p:txBody>
      </p:sp>
      <p:sp>
        <p:nvSpPr>
          <p:cNvPr id="34841" name="Rectangle 25"/>
          <p:cNvSpPr>
            <a:spLocks noChangeArrowheads="1"/>
          </p:cNvSpPr>
          <p:nvPr/>
        </p:nvSpPr>
        <p:spPr bwMode="auto">
          <a:xfrm>
            <a:off x="3103563" y="3379788"/>
            <a:ext cx="1609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zh-TW" altLang="en-US" sz="2800" b="1"/>
              <a:t>問題症狀</a:t>
            </a:r>
          </a:p>
        </p:txBody>
      </p:sp>
      <p:sp>
        <p:nvSpPr>
          <p:cNvPr id="34842" name="Rectangle 26"/>
          <p:cNvSpPr>
            <a:spLocks noChangeArrowheads="1"/>
          </p:cNvSpPr>
          <p:nvPr/>
        </p:nvSpPr>
        <p:spPr bwMode="auto">
          <a:xfrm>
            <a:off x="2957513" y="5957888"/>
            <a:ext cx="1609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zh-TW" altLang="en-US" sz="2800" b="1"/>
              <a:t>內部的解</a:t>
            </a:r>
          </a:p>
        </p:txBody>
      </p:sp>
      <p:sp>
        <p:nvSpPr>
          <p:cNvPr id="34843" name="Arc 27"/>
          <p:cNvSpPr>
            <a:spLocks/>
          </p:cNvSpPr>
          <p:nvPr/>
        </p:nvSpPr>
        <p:spPr bwMode="auto">
          <a:xfrm>
            <a:off x="4862513" y="3706813"/>
            <a:ext cx="1524000" cy="1019175"/>
          </a:xfrm>
          <a:custGeom>
            <a:avLst/>
            <a:gdLst>
              <a:gd name="G0" fmla="+- 0 0 0"/>
              <a:gd name="G1" fmla="+- 21334 0 0"/>
              <a:gd name="G2" fmla="+- 21600 0 0"/>
              <a:gd name="T0" fmla="*/ 3377 w 19768"/>
              <a:gd name="T1" fmla="*/ 0 h 21334"/>
              <a:gd name="T2" fmla="*/ 19768 w 19768"/>
              <a:gd name="T3" fmla="*/ 12627 h 21334"/>
              <a:gd name="T4" fmla="*/ 0 w 19768"/>
              <a:gd name="T5" fmla="*/ 21334 h 21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768" h="21334" fill="none" extrusionOk="0">
                <a:moveTo>
                  <a:pt x="3377" y="-1"/>
                </a:moveTo>
                <a:cubicBezTo>
                  <a:pt x="10632" y="1148"/>
                  <a:pt x="16806" y="5904"/>
                  <a:pt x="19767" y="12627"/>
                </a:cubicBezTo>
              </a:path>
              <a:path w="19768" h="21334" stroke="0" extrusionOk="0">
                <a:moveTo>
                  <a:pt x="3377" y="-1"/>
                </a:moveTo>
                <a:cubicBezTo>
                  <a:pt x="10632" y="1148"/>
                  <a:pt x="16806" y="5904"/>
                  <a:pt x="19767" y="12627"/>
                </a:cubicBezTo>
                <a:lnTo>
                  <a:pt x="0" y="21334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4844" name="Line 28"/>
          <p:cNvSpPr>
            <a:spLocks noChangeShapeType="1"/>
          </p:cNvSpPr>
          <p:nvPr/>
        </p:nvSpPr>
        <p:spPr bwMode="auto">
          <a:xfrm>
            <a:off x="5857875" y="4305300"/>
            <a:ext cx="890588" cy="1746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4845" name="Line 29"/>
          <p:cNvSpPr>
            <a:spLocks noChangeShapeType="1"/>
          </p:cNvSpPr>
          <p:nvPr/>
        </p:nvSpPr>
        <p:spPr bwMode="auto">
          <a:xfrm>
            <a:off x="5878513" y="4813300"/>
            <a:ext cx="869950" cy="1746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4846" name="Rectangle 30"/>
          <p:cNvSpPr>
            <a:spLocks noChangeArrowheads="1"/>
          </p:cNvSpPr>
          <p:nvPr/>
        </p:nvSpPr>
        <p:spPr bwMode="auto">
          <a:xfrm>
            <a:off x="5915025" y="4341813"/>
            <a:ext cx="10223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r>
              <a:rPr lang="zh-TW" altLang="en-US" sz="2800" b="1"/>
              <a:t>滯延</a:t>
            </a:r>
          </a:p>
        </p:txBody>
      </p:sp>
      <p:sp>
        <p:nvSpPr>
          <p:cNvPr id="34847" name="Rectangle 31"/>
          <p:cNvSpPr>
            <a:spLocks noChangeArrowheads="1"/>
          </p:cNvSpPr>
          <p:nvPr/>
        </p:nvSpPr>
        <p:spPr bwMode="auto">
          <a:xfrm>
            <a:off x="2393950" y="3790950"/>
            <a:ext cx="5921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zh-TW" altLang="en-US" sz="3200" b="1">
                <a:solidFill>
                  <a:schemeClr val="tx2"/>
                </a:solidFill>
              </a:rPr>
              <a:t>反</a:t>
            </a:r>
          </a:p>
        </p:txBody>
      </p:sp>
      <p:sp>
        <p:nvSpPr>
          <p:cNvPr id="34848" name="Rectangle 32"/>
          <p:cNvSpPr>
            <a:spLocks noChangeArrowheads="1"/>
          </p:cNvSpPr>
          <p:nvPr/>
        </p:nvSpPr>
        <p:spPr bwMode="auto">
          <a:xfrm>
            <a:off x="3205163" y="4937125"/>
            <a:ext cx="1274762" cy="603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49" name="Rectangle 33"/>
          <p:cNvSpPr>
            <a:spLocks noChangeArrowheads="1"/>
          </p:cNvSpPr>
          <p:nvPr/>
        </p:nvSpPr>
        <p:spPr bwMode="auto">
          <a:xfrm>
            <a:off x="6675438" y="5495925"/>
            <a:ext cx="5921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zh-TW" altLang="en-US" sz="3200" b="1">
                <a:solidFill>
                  <a:schemeClr val="tx2"/>
                </a:solidFill>
              </a:rPr>
              <a:t>同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D756AE-F274-4F76-B39A-92E29A46CB97}" type="slidenum">
              <a:rPr lang="en-US" altLang="zh-TW"/>
              <a:pPr>
                <a:defRPr/>
              </a:pPr>
              <a:t>18</a:t>
            </a:fld>
            <a:endParaRPr lang="en-US" altLang="zh-TW"/>
          </a:p>
        </p:txBody>
      </p:sp>
      <p:sp>
        <p:nvSpPr>
          <p:cNvPr id="546819" name="Arc 2"/>
          <p:cNvSpPr>
            <a:spLocks/>
          </p:cNvSpPr>
          <p:nvPr/>
        </p:nvSpPr>
        <p:spPr bwMode="auto">
          <a:xfrm flipV="1">
            <a:off x="2895600" y="3387725"/>
            <a:ext cx="2163763" cy="2116138"/>
          </a:xfrm>
          <a:custGeom>
            <a:avLst/>
            <a:gdLst>
              <a:gd name="T0" fmla="*/ 2147483647 w 20779"/>
              <a:gd name="T1" fmla="*/ 0 h 21580"/>
              <a:gd name="T2" fmla="*/ 2147483647 w 20779"/>
              <a:gd name="T3" fmla="*/ 2147483647 h 21580"/>
              <a:gd name="T4" fmla="*/ 0 w 20779"/>
              <a:gd name="T5" fmla="*/ 2147483647 h 21580"/>
              <a:gd name="T6" fmla="*/ 0 60000 65536"/>
              <a:gd name="T7" fmla="*/ 0 60000 65536"/>
              <a:gd name="T8" fmla="*/ 0 60000 65536"/>
              <a:gd name="T9" fmla="*/ 0 w 20779"/>
              <a:gd name="T10" fmla="*/ 0 h 21580"/>
              <a:gd name="T11" fmla="*/ 20779 w 20779"/>
              <a:gd name="T12" fmla="*/ 21580 h 215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779" h="21580" fill="none" extrusionOk="0">
                <a:moveTo>
                  <a:pt x="929" y="0"/>
                </a:moveTo>
                <a:cubicBezTo>
                  <a:pt x="10234" y="401"/>
                  <a:pt x="18234" y="6720"/>
                  <a:pt x="20778" y="15680"/>
                </a:cubicBezTo>
              </a:path>
              <a:path w="20779" h="21580" stroke="0" extrusionOk="0">
                <a:moveTo>
                  <a:pt x="929" y="0"/>
                </a:moveTo>
                <a:cubicBezTo>
                  <a:pt x="10234" y="401"/>
                  <a:pt x="18234" y="6720"/>
                  <a:pt x="20778" y="15680"/>
                </a:cubicBezTo>
                <a:lnTo>
                  <a:pt x="0" y="21580"/>
                </a:lnTo>
                <a:close/>
              </a:path>
            </a:pathLst>
          </a:custGeom>
          <a:noFill/>
          <a:ln w="76200">
            <a:solidFill>
              <a:schemeClr val="hlink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46820" name="Text Box 3"/>
          <p:cNvSpPr txBox="1">
            <a:spLocks noChangeArrowheads="1"/>
          </p:cNvSpPr>
          <p:nvPr/>
        </p:nvSpPr>
        <p:spPr bwMode="auto">
          <a:xfrm>
            <a:off x="4500563" y="3284538"/>
            <a:ext cx="252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工作效率與士氣</a:t>
            </a:r>
          </a:p>
        </p:txBody>
      </p:sp>
      <p:sp>
        <p:nvSpPr>
          <p:cNvPr id="546821" name="Arc 4"/>
          <p:cNvSpPr>
            <a:spLocks/>
          </p:cNvSpPr>
          <p:nvPr/>
        </p:nvSpPr>
        <p:spPr bwMode="auto">
          <a:xfrm flipV="1">
            <a:off x="3059113" y="1700213"/>
            <a:ext cx="2155825" cy="1601787"/>
          </a:xfrm>
          <a:custGeom>
            <a:avLst/>
            <a:gdLst>
              <a:gd name="T0" fmla="*/ 2147483647 w 29634"/>
              <a:gd name="T1" fmla="*/ 2147483647 h 21600"/>
              <a:gd name="T2" fmla="*/ 0 w 29634"/>
              <a:gd name="T3" fmla="*/ 2147483647 h 21600"/>
              <a:gd name="T4" fmla="*/ 2147483647 w 29634"/>
              <a:gd name="T5" fmla="*/ 0 h 21600"/>
              <a:gd name="T6" fmla="*/ 0 60000 65536"/>
              <a:gd name="T7" fmla="*/ 0 60000 65536"/>
              <a:gd name="T8" fmla="*/ 0 60000 65536"/>
              <a:gd name="T9" fmla="*/ 0 w 29634"/>
              <a:gd name="T10" fmla="*/ 0 h 21600"/>
              <a:gd name="T11" fmla="*/ 29634 w 2963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634" h="21600" fill="none" extrusionOk="0">
                <a:moveTo>
                  <a:pt x="29634" y="586"/>
                </a:moveTo>
                <a:cubicBezTo>
                  <a:pt x="29316" y="12282"/>
                  <a:pt x="19743" y="21599"/>
                  <a:pt x="8042" y="21600"/>
                </a:cubicBezTo>
                <a:cubicBezTo>
                  <a:pt x="5286" y="21600"/>
                  <a:pt x="2557" y="21072"/>
                  <a:pt x="-1" y="20047"/>
                </a:cubicBezTo>
              </a:path>
              <a:path w="29634" h="21600" stroke="0" extrusionOk="0">
                <a:moveTo>
                  <a:pt x="29634" y="586"/>
                </a:moveTo>
                <a:cubicBezTo>
                  <a:pt x="29316" y="12282"/>
                  <a:pt x="19743" y="21599"/>
                  <a:pt x="8042" y="21600"/>
                </a:cubicBezTo>
                <a:cubicBezTo>
                  <a:pt x="5286" y="21600"/>
                  <a:pt x="2557" y="21072"/>
                  <a:pt x="-1" y="20047"/>
                </a:cubicBezTo>
                <a:lnTo>
                  <a:pt x="8042" y="0"/>
                </a:lnTo>
                <a:close/>
              </a:path>
            </a:pathLst>
          </a:custGeom>
          <a:noFill/>
          <a:ln w="76200">
            <a:solidFill>
              <a:schemeClr val="hlink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46822" name="Text Box 5"/>
          <p:cNvSpPr txBox="1">
            <a:spLocks noChangeArrowheads="1"/>
          </p:cNvSpPr>
          <p:nvPr/>
        </p:nvSpPr>
        <p:spPr bwMode="auto">
          <a:xfrm>
            <a:off x="5148263" y="263683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ea typeface="華康新儷粗黑" pitchFamily="34" charset="-120"/>
              </a:rPr>
              <a:t>反</a:t>
            </a:r>
            <a:endParaRPr lang="zh-TW" altLang="en-US" sz="2400">
              <a:ea typeface="標楷體" pitchFamily="65" charset="-120"/>
            </a:endParaRPr>
          </a:p>
        </p:txBody>
      </p:sp>
      <p:sp>
        <p:nvSpPr>
          <p:cNvPr id="546823" name="Arc 6"/>
          <p:cNvSpPr>
            <a:spLocks/>
          </p:cNvSpPr>
          <p:nvPr/>
        </p:nvSpPr>
        <p:spPr bwMode="auto">
          <a:xfrm flipV="1">
            <a:off x="2339975" y="1989138"/>
            <a:ext cx="1693863" cy="1484312"/>
          </a:xfrm>
          <a:custGeom>
            <a:avLst/>
            <a:gdLst>
              <a:gd name="T0" fmla="*/ 2147483647 w 21600"/>
              <a:gd name="T1" fmla="*/ 0 h 38845"/>
              <a:gd name="T2" fmla="*/ 2147483647 w 21600"/>
              <a:gd name="T3" fmla="*/ 2147483647 h 38845"/>
              <a:gd name="T4" fmla="*/ 0 w 21600"/>
              <a:gd name="T5" fmla="*/ 2147483647 h 38845"/>
              <a:gd name="T6" fmla="*/ 0 60000 65536"/>
              <a:gd name="T7" fmla="*/ 0 60000 65536"/>
              <a:gd name="T8" fmla="*/ 0 60000 65536"/>
              <a:gd name="T9" fmla="*/ 0 w 21600"/>
              <a:gd name="T10" fmla="*/ 0 h 38845"/>
              <a:gd name="T11" fmla="*/ 21600 w 21600"/>
              <a:gd name="T12" fmla="*/ 38845 h 3884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8845" fill="none" extrusionOk="0">
                <a:moveTo>
                  <a:pt x="8069" y="0"/>
                </a:moveTo>
                <a:cubicBezTo>
                  <a:pt x="16245" y="3292"/>
                  <a:pt x="21600" y="11222"/>
                  <a:pt x="21600" y="20036"/>
                </a:cubicBezTo>
                <a:cubicBezTo>
                  <a:pt x="21600" y="27827"/>
                  <a:pt x="17403" y="35014"/>
                  <a:pt x="10619" y="38845"/>
                </a:cubicBezTo>
              </a:path>
              <a:path w="21600" h="38845" stroke="0" extrusionOk="0">
                <a:moveTo>
                  <a:pt x="8069" y="0"/>
                </a:moveTo>
                <a:cubicBezTo>
                  <a:pt x="16245" y="3292"/>
                  <a:pt x="21600" y="11222"/>
                  <a:pt x="21600" y="20036"/>
                </a:cubicBezTo>
                <a:cubicBezTo>
                  <a:pt x="21600" y="27827"/>
                  <a:pt x="17403" y="35014"/>
                  <a:pt x="10619" y="38845"/>
                </a:cubicBezTo>
                <a:lnTo>
                  <a:pt x="0" y="20036"/>
                </a:lnTo>
                <a:close/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46824" name="Arc 7"/>
          <p:cNvSpPr>
            <a:spLocks/>
          </p:cNvSpPr>
          <p:nvPr/>
        </p:nvSpPr>
        <p:spPr bwMode="auto">
          <a:xfrm rot="10800000" flipV="1">
            <a:off x="523875" y="1981200"/>
            <a:ext cx="1658938" cy="1671638"/>
          </a:xfrm>
          <a:custGeom>
            <a:avLst/>
            <a:gdLst>
              <a:gd name="T0" fmla="*/ 2147483647 w 21600"/>
              <a:gd name="T1" fmla="*/ 0 h 39750"/>
              <a:gd name="T2" fmla="*/ 2147483647 w 21600"/>
              <a:gd name="T3" fmla="*/ 2147483647 h 39750"/>
              <a:gd name="T4" fmla="*/ 0 w 21600"/>
              <a:gd name="T5" fmla="*/ 2147483647 h 39750"/>
              <a:gd name="T6" fmla="*/ 0 60000 65536"/>
              <a:gd name="T7" fmla="*/ 0 60000 65536"/>
              <a:gd name="T8" fmla="*/ 0 60000 65536"/>
              <a:gd name="T9" fmla="*/ 0 w 21600"/>
              <a:gd name="T10" fmla="*/ 0 h 39750"/>
              <a:gd name="T11" fmla="*/ 21600 w 21600"/>
              <a:gd name="T12" fmla="*/ 39750 h 397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9750" fill="none" extrusionOk="0">
                <a:moveTo>
                  <a:pt x="8091" y="-1"/>
                </a:moveTo>
                <a:cubicBezTo>
                  <a:pt x="16255" y="3298"/>
                  <a:pt x="21600" y="11221"/>
                  <a:pt x="21600" y="20027"/>
                </a:cubicBezTo>
                <a:cubicBezTo>
                  <a:pt x="21600" y="28549"/>
                  <a:pt x="16588" y="36275"/>
                  <a:pt x="8807" y="39750"/>
                </a:cubicBezTo>
              </a:path>
              <a:path w="21600" h="39750" stroke="0" extrusionOk="0">
                <a:moveTo>
                  <a:pt x="8091" y="-1"/>
                </a:moveTo>
                <a:cubicBezTo>
                  <a:pt x="16255" y="3298"/>
                  <a:pt x="21600" y="11221"/>
                  <a:pt x="21600" y="20027"/>
                </a:cubicBezTo>
                <a:cubicBezTo>
                  <a:pt x="21600" y="28549"/>
                  <a:pt x="16588" y="36275"/>
                  <a:pt x="8807" y="39750"/>
                </a:cubicBezTo>
                <a:lnTo>
                  <a:pt x="0" y="20027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46825" name="Text Box 8"/>
          <p:cNvSpPr txBox="1">
            <a:spLocks noChangeArrowheads="1"/>
          </p:cNvSpPr>
          <p:nvPr/>
        </p:nvSpPr>
        <p:spPr bwMode="auto">
          <a:xfrm>
            <a:off x="990600" y="3048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ea typeface="華康新儷粗黑" pitchFamily="34" charset="-120"/>
              </a:rPr>
              <a:t>反</a:t>
            </a:r>
            <a:endParaRPr lang="zh-TW" altLang="en-US" sz="2400">
              <a:ea typeface="標楷體" pitchFamily="65" charset="-120"/>
            </a:endParaRPr>
          </a:p>
        </p:txBody>
      </p:sp>
      <p:sp>
        <p:nvSpPr>
          <p:cNvPr id="546826" name="Text Box 9"/>
          <p:cNvSpPr txBox="1">
            <a:spLocks noChangeArrowheads="1"/>
          </p:cNvSpPr>
          <p:nvPr/>
        </p:nvSpPr>
        <p:spPr bwMode="auto">
          <a:xfrm>
            <a:off x="2935288" y="223837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latin typeface="Times New Roman" pitchFamily="18" charset="0"/>
                <a:ea typeface="華康新儷粗黑" pitchFamily="34" charset="-120"/>
              </a:rPr>
              <a:t>同</a:t>
            </a:r>
          </a:p>
        </p:txBody>
      </p:sp>
      <p:sp>
        <p:nvSpPr>
          <p:cNvPr id="546827" name="Text Box 10"/>
          <p:cNvSpPr txBox="1">
            <a:spLocks noChangeArrowheads="1"/>
          </p:cNvSpPr>
          <p:nvPr/>
        </p:nvSpPr>
        <p:spPr bwMode="auto">
          <a:xfrm>
            <a:off x="1476375" y="3429000"/>
            <a:ext cx="1655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D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績效不彰</a:t>
            </a:r>
          </a:p>
        </p:txBody>
      </p:sp>
      <p:sp>
        <p:nvSpPr>
          <p:cNvPr id="546828" name="Text Box 11"/>
          <p:cNvSpPr txBox="1">
            <a:spLocks noChangeArrowheads="1"/>
          </p:cNvSpPr>
          <p:nvPr/>
        </p:nvSpPr>
        <p:spPr bwMode="auto">
          <a:xfrm>
            <a:off x="1547813" y="1700213"/>
            <a:ext cx="162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A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裁減員工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600200" y="2590800"/>
            <a:ext cx="1066800" cy="533400"/>
            <a:chOff x="2795" y="2304"/>
            <a:chExt cx="672" cy="336"/>
          </a:xfrm>
        </p:grpSpPr>
        <p:sp>
          <p:nvSpPr>
            <p:cNvPr id="546868" name="Line 13"/>
            <p:cNvSpPr>
              <a:spLocks noChangeShapeType="1"/>
            </p:cNvSpPr>
            <p:nvPr/>
          </p:nvSpPr>
          <p:spPr bwMode="auto">
            <a:xfrm>
              <a:off x="2795" y="24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6869" name="Line 14"/>
            <p:cNvSpPr>
              <a:spLocks noChangeShapeType="1"/>
            </p:cNvSpPr>
            <p:nvPr/>
          </p:nvSpPr>
          <p:spPr bwMode="auto">
            <a:xfrm>
              <a:off x="2795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6870" name="Line 15"/>
            <p:cNvSpPr>
              <a:spLocks noChangeShapeType="1"/>
            </p:cNvSpPr>
            <p:nvPr/>
          </p:nvSpPr>
          <p:spPr bwMode="auto">
            <a:xfrm>
              <a:off x="2795" y="24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6871" name="Line 16"/>
            <p:cNvSpPr>
              <a:spLocks noChangeShapeType="1"/>
            </p:cNvSpPr>
            <p:nvPr/>
          </p:nvSpPr>
          <p:spPr bwMode="auto">
            <a:xfrm>
              <a:off x="3467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6872" name="AutoShape 17"/>
            <p:cNvSpPr>
              <a:spLocks noChangeArrowheads="1"/>
            </p:cNvSpPr>
            <p:nvPr/>
          </p:nvSpPr>
          <p:spPr bwMode="auto">
            <a:xfrm>
              <a:off x="3035" y="2448"/>
              <a:ext cx="192" cy="192"/>
            </a:xfrm>
            <a:prstGeom prst="flowChartExtra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6873" name="Rectangle 18"/>
            <p:cNvSpPr>
              <a:spLocks noChangeArrowheads="1"/>
            </p:cNvSpPr>
            <p:nvPr/>
          </p:nvSpPr>
          <p:spPr bwMode="auto">
            <a:xfrm>
              <a:off x="284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6874" name="Rectangle 19"/>
            <p:cNvSpPr>
              <a:spLocks noChangeArrowheads="1"/>
            </p:cNvSpPr>
            <p:nvPr/>
          </p:nvSpPr>
          <p:spPr bwMode="auto">
            <a:xfrm>
              <a:off x="332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546830" name="Arc 20"/>
          <p:cNvSpPr>
            <a:spLocks/>
          </p:cNvSpPr>
          <p:nvPr/>
        </p:nvSpPr>
        <p:spPr bwMode="auto">
          <a:xfrm flipV="1">
            <a:off x="2125663" y="4359275"/>
            <a:ext cx="1693862" cy="954088"/>
          </a:xfrm>
          <a:custGeom>
            <a:avLst/>
            <a:gdLst>
              <a:gd name="T0" fmla="*/ 2147483647 w 21600"/>
              <a:gd name="T1" fmla="*/ 0 h 24976"/>
              <a:gd name="T2" fmla="*/ 2147483647 w 21600"/>
              <a:gd name="T3" fmla="*/ 2147483647 h 24976"/>
              <a:gd name="T4" fmla="*/ 0 w 21600"/>
              <a:gd name="T5" fmla="*/ 2147483647 h 24976"/>
              <a:gd name="T6" fmla="*/ 0 60000 65536"/>
              <a:gd name="T7" fmla="*/ 0 60000 65536"/>
              <a:gd name="T8" fmla="*/ 0 60000 65536"/>
              <a:gd name="T9" fmla="*/ 0 w 21600"/>
              <a:gd name="T10" fmla="*/ 0 h 24976"/>
              <a:gd name="T11" fmla="*/ 21600 w 21600"/>
              <a:gd name="T12" fmla="*/ 24976 h 249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4976" fill="none" extrusionOk="0">
                <a:moveTo>
                  <a:pt x="11082" y="0"/>
                </a:moveTo>
                <a:cubicBezTo>
                  <a:pt x="17606" y="3899"/>
                  <a:pt x="21600" y="10940"/>
                  <a:pt x="21600" y="18540"/>
                </a:cubicBezTo>
                <a:cubicBezTo>
                  <a:pt x="21600" y="20722"/>
                  <a:pt x="21269" y="22892"/>
                  <a:pt x="20618" y="24975"/>
                </a:cubicBezTo>
              </a:path>
              <a:path w="21600" h="24976" stroke="0" extrusionOk="0">
                <a:moveTo>
                  <a:pt x="11082" y="0"/>
                </a:moveTo>
                <a:cubicBezTo>
                  <a:pt x="17606" y="3899"/>
                  <a:pt x="21600" y="10940"/>
                  <a:pt x="21600" y="18540"/>
                </a:cubicBezTo>
                <a:cubicBezTo>
                  <a:pt x="21600" y="20722"/>
                  <a:pt x="21269" y="22892"/>
                  <a:pt x="20618" y="24975"/>
                </a:cubicBezTo>
                <a:lnTo>
                  <a:pt x="0" y="1854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46831" name="Arc 21"/>
          <p:cNvSpPr>
            <a:spLocks/>
          </p:cNvSpPr>
          <p:nvPr/>
        </p:nvSpPr>
        <p:spPr bwMode="auto">
          <a:xfrm rot="10800000" flipV="1">
            <a:off x="457200" y="3770313"/>
            <a:ext cx="1658938" cy="1590675"/>
          </a:xfrm>
          <a:custGeom>
            <a:avLst/>
            <a:gdLst>
              <a:gd name="T0" fmla="*/ 2147483647 w 21600"/>
              <a:gd name="T1" fmla="*/ 0 h 37766"/>
              <a:gd name="T2" fmla="*/ 2147483647 w 21600"/>
              <a:gd name="T3" fmla="*/ 2147483647 h 37766"/>
              <a:gd name="T4" fmla="*/ 0 w 21600"/>
              <a:gd name="T5" fmla="*/ 2147483647 h 37766"/>
              <a:gd name="T6" fmla="*/ 0 60000 65536"/>
              <a:gd name="T7" fmla="*/ 0 60000 65536"/>
              <a:gd name="T8" fmla="*/ 0 60000 65536"/>
              <a:gd name="T9" fmla="*/ 0 w 21600"/>
              <a:gd name="T10" fmla="*/ 0 h 37766"/>
              <a:gd name="T11" fmla="*/ 21600 w 21600"/>
              <a:gd name="T12" fmla="*/ 37766 h 377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7766" fill="none" extrusionOk="0">
                <a:moveTo>
                  <a:pt x="9999" y="-1"/>
                </a:moveTo>
                <a:cubicBezTo>
                  <a:pt x="17129" y="3723"/>
                  <a:pt x="21600" y="11101"/>
                  <a:pt x="21600" y="19146"/>
                </a:cubicBezTo>
                <a:cubicBezTo>
                  <a:pt x="21600" y="26801"/>
                  <a:pt x="17547" y="33885"/>
                  <a:pt x="10947" y="37765"/>
                </a:cubicBezTo>
              </a:path>
              <a:path w="21600" h="37766" stroke="0" extrusionOk="0">
                <a:moveTo>
                  <a:pt x="9999" y="-1"/>
                </a:moveTo>
                <a:cubicBezTo>
                  <a:pt x="17129" y="3723"/>
                  <a:pt x="21600" y="11101"/>
                  <a:pt x="21600" y="19146"/>
                </a:cubicBezTo>
                <a:cubicBezTo>
                  <a:pt x="21600" y="26801"/>
                  <a:pt x="17547" y="33885"/>
                  <a:pt x="10947" y="37765"/>
                </a:cubicBezTo>
                <a:lnTo>
                  <a:pt x="0" y="19146"/>
                </a:lnTo>
                <a:close/>
              </a:path>
            </a:pathLst>
          </a:custGeom>
          <a:noFill/>
          <a:ln w="76200">
            <a:solidFill>
              <a:srgbClr val="FF00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46832" name="Text Box 22"/>
          <p:cNvSpPr txBox="1">
            <a:spLocks noChangeArrowheads="1"/>
          </p:cNvSpPr>
          <p:nvPr/>
        </p:nvSpPr>
        <p:spPr bwMode="auto">
          <a:xfrm>
            <a:off x="914400" y="3886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ea typeface="華康新儷粗黑" pitchFamily="34" charset="-120"/>
              </a:rPr>
              <a:t>反</a:t>
            </a:r>
            <a:endParaRPr lang="zh-TW" altLang="en-US" sz="2400">
              <a:ea typeface="標楷體" pitchFamily="65" charset="-120"/>
            </a:endParaRPr>
          </a:p>
        </p:txBody>
      </p:sp>
      <p:sp>
        <p:nvSpPr>
          <p:cNvPr id="546833" name="Text Box 23"/>
          <p:cNvSpPr txBox="1">
            <a:spLocks noChangeArrowheads="1"/>
          </p:cNvSpPr>
          <p:nvPr/>
        </p:nvSpPr>
        <p:spPr bwMode="auto">
          <a:xfrm>
            <a:off x="2590800" y="4876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latin typeface="Times New Roman" pitchFamily="18" charset="0"/>
                <a:ea typeface="華康新儷粗黑" pitchFamily="34" charset="-120"/>
              </a:rPr>
              <a:t>同</a:t>
            </a:r>
          </a:p>
        </p:txBody>
      </p:sp>
      <p:sp>
        <p:nvSpPr>
          <p:cNvPr id="546834" name="Text Box 24"/>
          <p:cNvSpPr txBox="1">
            <a:spLocks noChangeArrowheads="1"/>
          </p:cNvSpPr>
          <p:nvPr/>
        </p:nvSpPr>
        <p:spPr bwMode="auto">
          <a:xfrm>
            <a:off x="1403350" y="5300663"/>
            <a:ext cx="160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C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價值認同</a:t>
            </a: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2133600" y="3733800"/>
            <a:ext cx="1828800" cy="990600"/>
            <a:chOff x="2496" y="2208"/>
            <a:chExt cx="1152" cy="624"/>
          </a:xfrm>
        </p:grpSpPr>
        <p:sp>
          <p:nvSpPr>
            <p:cNvPr id="546863" name="Arc 26"/>
            <p:cNvSpPr>
              <a:spLocks/>
            </p:cNvSpPr>
            <p:nvPr/>
          </p:nvSpPr>
          <p:spPr bwMode="auto">
            <a:xfrm flipV="1">
              <a:off x="2496" y="2280"/>
              <a:ext cx="757" cy="448"/>
            </a:xfrm>
            <a:custGeom>
              <a:avLst/>
              <a:gdLst>
                <a:gd name="T0" fmla="*/ 0 w 15340"/>
                <a:gd name="T1" fmla="*/ 0 h 18594"/>
                <a:gd name="T2" fmla="*/ 0 w 15340"/>
                <a:gd name="T3" fmla="*/ 0 h 18594"/>
                <a:gd name="T4" fmla="*/ 0 w 15340"/>
                <a:gd name="T5" fmla="*/ 0 h 18594"/>
                <a:gd name="T6" fmla="*/ 0 60000 65536"/>
                <a:gd name="T7" fmla="*/ 0 60000 65536"/>
                <a:gd name="T8" fmla="*/ 0 60000 65536"/>
                <a:gd name="T9" fmla="*/ 0 w 15340"/>
                <a:gd name="T10" fmla="*/ 0 h 18594"/>
                <a:gd name="T11" fmla="*/ 15340 w 15340"/>
                <a:gd name="T12" fmla="*/ 18594 h 1859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340" h="18594" fill="none" extrusionOk="0">
                  <a:moveTo>
                    <a:pt x="15340" y="15206"/>
                  </a:moveTo>
                  <a:cubicBezTo>
                    <a:pt x="14041" y="16516"/>
                    <a:pt x="12580" y="17655"/>
                    <a:pt x="10991" y="18593"/>
                  </a:cubicBezTo>
                </a:path>
                <a:path w="15340" h="18594" stroke="0" extrusionOk="0">
                  <a:moveTo>
                    <a:pt x="15340" y="15206"/>
                  </a:moveTo>
                  <a:cubicBezTo>
                    <a:pt x="14041" y="16516"/>
                    <a:pt x="12580" y="17655"/>
                    <a:pt x="10991" y="1859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4" name="Group 27"/>
            <p:cNvGrpSpPr>
              <a:grpSpLocks/>
            </p:cNvGrpSpPr>
            <p:nvPr/>
          </p:nvGrpSpPr>
          <p:grpSpPr bwMode="auto">
            <a:xfrm>
              <a:off x="3072" y="2208"/>
              <a:ext cx="576" cy="624"/>
              <a:chOff x="3072" y="2208"/>
              <a:chExt cx="576" cy="624"/>
            </a:xfrm>
          </p:grpSpPr>
          <p:sp>
            <p:nvSpPr>
              <p:cNvPr id="546865" name="Line 28"/>
              <p:cNvSpPr>
                <a:spLocks noChangeShapeType="1"/>
              </p:cNvSpPr>
              <p:nvPr/>
            </p:nvSpPr>
            <p:spPr bwMode="auto">
              <a:xfrm flipH="1">
                <a:off x="3072" y="2208"/>
                <a:ext cx="33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46866" name="Line 29"/>
              <p:cNvSpPr>
                <a:spLocks noChangeShapeType="1"/>
              </p:cNvSpPr>
              <p:nvPr/>
            </p:nvSpPr>
            <p:spPr bwMode="auto">
              <a:xfrm flipH="1">
                <a:off x="3264" y="2448"/>
                <a:ext cx="384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46867" name="Text Box 30"/>
              <p:cNvSpPr txBox="1">
                <a:spLocks noChangeArrowheads="1"/>
              </p:cNvSpPr>
              <p:nvPr/>
            </p:nvSpPr>
            <p:spPr bwMode="auto">
              <a:xfrm rot="-2820000">
                <a:off x="3110" y="2362"/>
                <a:ext cx="50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zh-TW" altLang="en-US" sz="2400">
                    <a:latin typeface="Times New Roman" pitchFamily="18" charset="0"/>
                    <a:ea typeface="標楷體" pitchFamily="65" charset="-120"/>
                  </a:rPr>
                  <a:t>滯延</a:t>
                </a:r>
              </a:p>
            </p:txBody>
          </p:sp>
        </p:grpSp>
      </p:grpSp>
      <p:sp>
        <p:nvSpPr>
          <p:cNvPr id="546836" name="Text Box 31"/>
          <p:cNvSpPr txBox="1">
            <a:spLocks noChangeArrowheads="1"/>
          </p:cNvSpPr>
          <p:nvPr/>
        </p:nvSpPr>
        <p:spPr bwMode="auto">
          <a:xfrm>
            <a:off x="3276600" y="5486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latin typeface="Times New Roman" pitchFamily="18" charset="0"/>
                <a:ea typeface="華康新儷粗黑" pitchFamily="34" charset="-120"/>
              </a:rPr>
              <a:t>同</a:t>
            </a:r>
          </a:p>
        </p:txBody>
      </p: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1600200" y="4343400"/>
            <a:ext cx="1066800" cy="533400"/>
            <a:chOff x="2795" y="2304"/>
            <a:chExt cx="672" cy="336"/>
          </a:xfrm>
        </p:grpSpPr>
        <p:sp>
          <p:nvSpPr>
            <p:cNvPr id="546856" name="Line 33"/>
            <p:cNvSpPr>
              <a:spLocks noChangeShapeType="1"/>
            </p:cNvSpPr>
            <p:nvPr/>
          </p:nvSpPr>
          <p:spPr bwMode="auto">
            <a:xfrm>
              <a:off x="2795" y="24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6857" name="Line 34"/>
            <p:cNvSpPr>
              <a:spLocks noChangeShapeType="1"/>
            </p:cNvSpPr>
            <p:nvPr/>
          </p:nvSpPr>
          <p:spPr bwMode="auto">
            <a:xfrm>
              <a:off x="2795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6858" name="Line 35"/>
            <p:cNvSpPr>
              <a:spLocks noChangeShapeType="1"/>
            </p:cNvSpPr>
            <p:nvPr/>
          </p:nvSpPr>
          <p:spPr bwMode="auto">
            <a:xfrm>
              <a:off x="2795" y="24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6859" name="Line 36"/>
            <p:cNvSpPr>
              <a:spLocks noChangeShapeType="1"/>
            </p:cNvSpPr>
            <p:nvPr/>
          </p:nvSpPr>
          <p:spPr bwMode="auto">
            <a:xfrm>
              <a:off x="3467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6860" name="AutoShape 37"/>
            <p:cNvSpPr>
              <a:spLocks noChangeArrowheads="1"/>
            </p:cNvSpPr>
            <p:nvPr/>
          </p:nvSpPr>
          <p:spPr bwMode="auto">
            <a:xfrm>
              <a:off x="3035" y="2448"/>
              <a:ext cx="192" cy="192"/>
            </a:xfrm>
            <a:prstGeom prst="flowChartExtra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6861" name="Rectangle 38"/>
            <p:cNvSpPr>
              <a:spLocks noChangeArrowheads="1"/>
            </p:cNvSpPr>
            <p:nvPr/>
          </p:nvSpPr>
          <p:spPr bwMode="auto">
            <a:xfrm>
              <a:off x="284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6862" name="Rectangle 39"/>
            <p:cNvSpPr>
              <a:spLocks noChangeArrowheads="1"/>
            </p:cNvSpPr>
            <p:nvPr/>
          </p:nvSpPr>
          <p:spPr bwMode="auto">
            <a:xfrm>
              <a:off x="332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546838" name="Rectangle 40"/>
          <p:cNvSpPr>
            <a:spLocks noChangeArrowheads="1"/>
          </p:cNvSpPr>
          <p:nvPr/>
        </p:nvSpPr>
        <p:spPr bwMode="auto">
          <a:xfrm>
            <a:off x="1016000" y="323850"/>
            <a:ext cx="6696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資訊處面臨裁減之壓力</a:t>
            </a:r>
            <a:endParaRPr lang="zh-TW" altLang="zh-TW" sz="4000" b="1">
              <a:solidFill>
                <a:schemeClr val="tx2"/>
              </a:solidFill>
              <a:latin typeface="Times New Roman" pitchFamily="18" charset="0"/>
              <a:ea typeface="標楷體" pitchFamily="65" charset="-120"/>
            </a:endParaRPr>
          </a:p>
        </p:txBody>
      </p:sp>
      <p:pic>
        <p:nvPicPr>
          <p:cNvPr id="546839" name="Picture 41" descr="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3276600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42"/>
          <p:cNvGrpSpPr>
            <a:grpSpLocks/>
          </p:cNvGrpSpPr>
          <p:nvPr/>
        </p:nvGrpSpPr>
        <p:grpSpPr bwMode="auto">
          <a:xfrm>
            <a:off x="5233988" y="4076700"/>
            <a:ext cx="3910012" cy="2257425"/>
            <a:chOff x="3185" y="2736"/>
            <a:chExt cx="2472" cy="1398"/>
          </a:xfrm>
        </p:grpSpPr>
        <p:sp>
          <p:nvSpPr>
            <p:cNvPr id="546845" name="Freeform 43"/>
            <p:cNvSpPr>
              <a:spLocks/>
            </p:cNvSpPr>
            <p:nvPr/>
          </p:nvSpPr>
          <p:spPr bwMode="auto">
            <a:xfrm>
              <a:off x="3888" y="2736"/>
              <a:ext cx="672" cy="432"/>
            </a:xfrm>
            <a:custGeom>
              <a:avLst/>
              <a:gdLst>
                <a:gd name="T0" fmla="*/ 0 w 2112"/>
                <a:gd name="T1" fmla="*/ 8 h 672"/>
                <a:gd name="T2" fmla="*/ 0 w 2112"/>
                <a:gd name="T3" fmla="*/ 6 h 672"/>
                <a:gd name="T4" fmla="*/ 0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6846" name="Line 44"/>
            <p:cNvSpPr>
              <a:spLocks noChangeShapeType="1"/>
            </p:cNvSpPr>
            <p:nvPr/>
          </p:nvSpPr>
          <p:spPr bwMode="auto">
            <a:xfrm flipH="1" flipV="1">
              <a:off x="3888" y="2784"/>
              <a:ext cx="0" cy="1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6847" name="Line 45"/>
            <p:cNvSpPr>
              <a:spLocks noChangeShapeType="1"/>
            </p:cNvSpPr>
            <p:nvPr/>
          </p:nvSpPr>
          <p:spPr bwMode="auto">
            <a:xfrm>
              <a:off x="3888" y="3840"/>
              <a:ext cx="17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6848" name="Freeform 46"/>
            <p:cNvSpPr>
              <a:spLocks/>
            </p:cNvSpPr>
            <p:nvPr/>
          </p:nvSpPr>
          <p:spPr bwMode="auto">
            <a:xfrm flipV="1">
              <a:off x="3888" y="3408"/>
              <a:ext cx="816" cy="288"/>
            </a:xfrm>
            <a:custGeom>
              <a:avLst/>
              <a:gdLst>
                <a:gd name="T0" fmla="*/ 0 w 2112"/>
                <a:gd name="T1" fmla="*/ 0 h 672"/>
                <a:gd name="T2" fmla="*/ 0 w 2112"/>
                <a:gd name="T3" fmla="*/ 0 h 672"/>
                <a:gd name="T4" fmla="*/ 0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6849" name="Text Box 47"/>
            <p:cNvSpPr txBox="1">
              <a:spLocks noChangeArrowheads="1"/>
            </p:cNvSpPr>
            <p:nvPr/>
          </p:nvSpPr>
          <p:spPr bwMode="auto">
            <a:xfrm>
              <a:off x="5088" y="3888"/>
              <a:ext cx="476" cy="24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時間</a:t>
              </a:r>
            </a:p>
          </p:txBody>
        </p:sp>
        <p:sp>
          <p:nvSpPr>
            <p:cNvPr id="546850" name="Text Box 48"/>
            <p:cNvSpPr txBox="1">
              <a:spLocks noChangeArrowheads="1"/>
            </p:cNvSpPr>
            <p:nvPr/>
          </p:nvSpPr>
          <p:spPr bwMode="auto">
            <a:xfrm>
              <a:off x="4608" y="2736"/>
              <a:ext cx="922" cy="24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加速成長</a:t>
              </a:r>
            </a:p>
          </p:txBody>
        </p:sp>
        <p:sp>
          <p:nvSpPr>
            <p:cNvPr id="546851" name="Text Box 49"/>
            <p:cNvSpPr txBox="1">
              <a:spLocks noChangeArrowheads="1"/>
            </p:cNvSpPr>
            <p:nvPr/>
          </p:nvSpPr>
          <p:spPr bwMode="auto">
            <a:xfrm>
              <a:off x="4704" y="3600"/>
              <a:ext cx="816" cy="24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加速衰退</a:t>
              </a:r>
            </a:p>
          </p:txBody>
        </p:sp>
        <p:sp>
          <p:nvSpPr>
            <p:cNvPr id="546852" name="Text Box 50"/>
            <p:cNvSpPr txBox="1">
              <a:spLocks noChangeArrowheads="1"/>
            </p:cNvSpPr>
            <p:nvPr/>
          </p:nvSpPr>
          <p:spPr bwMode="auto">
            <a:xfrm>
              <a:off x="3185" y="2976"/>
              <a:ext cx="763" cy="3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latin typeface="Times New Roman" pitchFamily="18" charset="0"/>
                  <a:ea typeface="標楷體" pitchFamily="65" charset="-120"/>
                </a:rPr>
                <a:t>A</a:t>
              </a:r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裁員</a:t>
              </a:r>
            </a:p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   </a:t>
              </a:r>
              <a:r>
                <a:rPr lang="en-US" altLang="zh-TW">
                  <a:latin typeface="Times New Roman" pitchFamily="18" charset="0"/>
                  <a:ea typeface="標楷體" pitchFamily="65" charset="-120"/>
                </a:rPr>
                <a:t>D</a:t>
              </a:r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績效差</a:t>
              </a:r>
            </a:p>
          </p:txBody>
        </p:sp>
        <p:sp>
          <p:nvSpPr>
            <p:cNvPr id="546853" name="Text Box 51"/>
            <p:cNvSpPr txBox="1">
              <a:spLocks noChangeArrowheads="1"/>
            </p:cNvSpPr>
            <p:nvPr/>
          </p:nvSpPr>
          <p:spPr bwMode="auto">
            <a:xfrm>
              <a:off x="3311" y="3360"/>
              <a:ext cx="502" cy="5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latin typeface="Times New Roman" pitchFamily="18" charset="0"/>
                  <a:ea typeface="標楷體" pitchFamily="65" charset="-120"/>
                </a:rPr>
                <a:t>B</a:t>
              </a:r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效率</a:t>
              </a:r>
            </a:p>
            <a:p>
              <a:pPr algn="ctr"/>
              <a:endParaRPr lang="zh-TW" altLang="en-US"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en-US" altLang="zh-TW">
                  <a:latin typeface="Times New Roman" pitchFamily="18" charset="0"/>
                  <a:ea typeface="標楷體" pitchFamily="65" charset="-120"/>
                </a:rPr>
                <a:t>C</a:t>
              </a:r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價值</a:t>
              </a:r>
            </a:p>
          </p:txBody>
        </p:sp>
        <p:sp>
          <p:nvSpPr>
            <p:cNvPr id="546854" name="Freeform 52"/>
            <p:cNvSpPr>
              <a:spLocks/>
            </p:cNvSpPr>
            <p:nvPr/>
          </p:nvSpPr>
          <p:spPr bwMode="auto">
            <a:xfrm>
              <a:off x="3888" y="2832"/>
              <a:ext cx="672" cy="432"/>
            </a:xfrm>
            <a:custGeom>
              <a:avLst/>
              <a:gdLst>
                <a:gd name="T0" fmla="*/ 0 w 2112"/>
                <a:gd name="T1" fmla="*/ 8 h 672"/>
                <a:gd name="T2" fmla="*/ 0 w 2112"/>
                <a:gd name="T3" fmla="*/ 6 h 672"/>
                <a:gd name="T4" fmla="*/ 0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6855" name="Freeform 53"/>
            <p:cNvSpPr>
              <a:spLocks/>
            </p:cNvSpPr>
            <p:nvPr/>
          </p:nvSpPr>
          <p:spPr bwMode="auto">
            <a:xfrm flipV="1">
              <a:off x="3888" y="3744"/>
              <a:ext cx="816" cy="288"/>
            </a:xfrm>
            <a:custGeom>
              <a:avLst/>
              <a:gdLst>
                <a:gd name="T0" fmla="*/ 0 w 2112"/>
                <a:gd name="T1" fmla="*/ 0 h 672"/>
                <a:gd name="T2" fmla="*/ 0 w 2112"/>
                <a:gd name="T3" fmla="*/ 0 h 672"/>
                <a:gd name="T4" fmla="*/ 0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546841" name="Rectangle 54"/>
          <p:cNvSpPr>
            <a:spLocks noChangeArrowheads="1"/>
          </p:cNvSpPr>
          <p:nvPr/>
        </p:nvSpPr>
        <p:spPr bwMode="auto">
          <a:xfrm>
            <a:off x="1547813" y="3500438"/>
            <a:ext cx="1079500" cy="5048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546842" name="Rectangle 55"/>
          <p:cNvSpPr>
            <a:spLocks noChangeArrowheads="1"/>
          </p:cNvSpPr>
          <p:nvPr/>
        </p:nvSpPr>
        <p:spPr bwMode="auto">
          <a:xfrm>
            <a:off x="1547813" y="3357563"/>
            <a:ext cx="1008062" cy="647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546843" name="Rectangle 57"/>
          <p:cNvSpPr>
            <a:spLocks noChangeArrowheads="1"/>
          </p:cNvSpPr>
          <p:nvPr/>
        </p:nvSpPr>
        <p:spPr bwMode="auto">
          <a:xfrm>
            <a:off x="7092950" y="476250"/>
            <a:ext cx="574675" cy="2232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546844" name="Rectangle 58"/>
          <p:cNvSpPr>
            <a:spLocks noChangeArrowheads="1"/>
          </p:cNvSpPr>
          <p:nvPr/>
        </p:nvSpPr>
        <p:spPr bwMode="auto">
          <a:xfrm>
            <a:off x="7092950" y="765175"/>
            <a:ext cx="503238" cy="19431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E9190-C5E6-481E-A724-A07FBECED7BA}" type="slidenum">
              <a:rPr lang="en-US" altLang="zh-TW"/>
              <a:pPr>
                <a:defRPr/>
              </a:pPr>
              <a:t>19</a:t>
            </a:fld>
            <a:endParaRPr lang="en-US" altLang="zh-TW"/>
          </a:p>
        </p:txBody>
      </p:sp>
      <p:sp>
        <p:nvSpPr>
          <p:cNvPr id="547843" name="Rectangle 4098"/>
          <p:cNvSpPr>
            <a:spLocks noChangeArrowheads="1"/>
          </p:cNvSpPr>
          <p:nvPr/>
        </p:nvSpPr>
        <p:spPr bwMode="auto">
          <a:xfrm>
            <a:off x="6096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TW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A</a:t>
            </a:r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型與</a:t>
            </a:r>
            <a:r>
              <a:rPr lang="en-US" altLang="zh-TW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型知識？</a:t>
            </a:r>
          </a:p>
        </p:txBody>
      </p:sp>
      <p:sp>
        <p:nvSpPr>
          <p:cNvPr id="1070083" name="Text Box 4099"/>
          <p:cNvSpPr txBox="1">
            <a:spLocks noChangeArrowheads="1"/>
          </p:cNvSpPr>
          <p:nvPr/>
        </p:nvSpPr>
        <p:spPr bwMode="auto">
          <a:xfrm>
            <a:off x="238125" y="1625600"/>
            <a:ext cx="8599488" cy="5191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超越「勒戒協會」的舊框架非來自於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型知識的操作，</a:t>
            </a:r>
          </a:p>
        </p:txBody>
      </p:sp>
      <p:sp>
        <p:nvSpPr>
          <p:cNvPr id="1070084" name="Text Box 4100"/>
          <p:cNvSpPr txBox="1">
            <a:spLocks noChangeArrowheads="1"/>
          </p:cNvSpPr>
          <p:nvPr/>
        </p:nvSpPr>
        <p:spPr bwMode="auto">
          <a:xfrm>
            <a:off x="1582738" y="2235200"/>
            <a:ext cx="5775325" cy="519113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主要係來自於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A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型知識的妥善管理。</a:t>
            </a:r>
          </a:p>
        </p:txBody>
      </p:sp>
      <p:grpSp>
        <p:nvGrpSpPr>
          <p:cNvPr id="2" name="Group 4101"/>
          <p:cNvGrpSpPr>
            <a:grpSpLocks/>
          </p:cNvGrpSpPr>
          <p:nvPr/>
        </p:nvGrpSpPr>
        <p:grpSpPr bwMode="auto">
          <a:xfrm>
            <a:off x="2489200" y="2895600"/>
            <a:ext cx="3862388" cy="3276600"/>
            <a:chOff x="1568" y="1824"/>
            <a:chExt cx="2433" cy="2064"/>
          </a:xfrm>
        </p:grpSpPr>
        <p:sp>
          <p:nvSpPr>
            <p:cNvPr id="547847" name="Rectangle 4102"/>
            <p:cNvSpPr>
              <a:spLocks noChangeArrowheads="1"/>
            </p:cNvSpPr>
            <p:nvPr/>
          </p:nvSpPr>
          <p:spPr bwMode="auto">
            <a:xfrm>
              <a:off x="1615" y="1824"/>
              <a:ext cx="2386" cy="2064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3" name="Group 4103"/>
            <p:cNvGrpSpPr>
              <a:grpSpLocks/>
            </p:cNvGrpSpPr>
            <p:nvPr/>
          </p:nvGrpSpPr>
          <p:grpSpPr bwMode="auto">
            <a:xfrm>
              <a:off x="1937" y="2223"/>
              <a:ext cx="2000" cy="1591"/>
              <a:chOff x="1584" y="1344"/>
              <a:chExt cx="2544" cy="1776"/>
            </a:xfrm>
          </p:grpSpPr>
          <p:sp>
            <p:nvSpPr>
              <p:cNvPr id="547869" name="Rectangle 4104"/>
              <p:cNvSpPr>
                <a:spLocks noChangeArrowheads="1"/>
              </p:cNvSpPr>
              <p:nvPr/>
            </p:nvSpPr>
            <p:spPr bwMode="auto">
              <a:xfrm>
                <a:off x="1584" y="1344"/>
                <a:ext cx="2544" cy="1776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zh-TW" altLang="zh-TW" sz="1400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547870" name="Line 4105"/>
              <p:cNvSpPr>
                <a:spLocks noChangeShapeType="1"/>
              </p:cNvSpPr>
              <p:nvPr/>
            </p:nvSpPr>
            <p:spPr bwMode="auto">
              <a:xfrm>
                <a:off x="1584" y="2256"/>
                <a:ext cx="2544" cy="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47871" name="Line 4106"/>
              <p:cNvSpPr>
                <a:spLocks noChangeShapeType="1"/>
              </p:cNvSpPr>
              <p:nvPr/>
            </p:nvSpPr>
            <p:spPr bwMode="auto">
              <a:xfrm>
                <a:off x="2832" y="1344"/>
                <a:ext cx="0" cy="177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547849" name="Text Box 4107"/>
            <p:cNvSpPr txBox="1">
              <a:spLocks noChangeArrowheads="1"/>
            </p:cNvSpPr>
            <p:nvPr/>
          </p:nvSpPr>
          <p:spPr bwMode="auto">
            <a:xfrm>
              <a:off x="2478" y="1835"/>
              <a:ext cx="67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知識的形成</a:t>
              </a:r>
            </a:p>
          </p:txBody>
        </p:sp>
        <p:sp>
          <p:nvSpPr>
            <p:cNvPr id="547850" name="Text Box 4108"/>
            <p:cNvSpPr txBox="1">
              <a:spLocks noChangeArrowheads="1"/>
            </p:cNvSpPr>
            <p:nvPr/>
          </p:nvSpPr>
          <p:spPr bwMode="auto">
            <a:xfrm>
              <a:off x="2124" y="2004"/>
              <a:ext cx="45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結構化</a:t>
              </a:r>
            </a:p>
          </p:txBody>
        </p:sp>
        <p:sp>
          <p:nvSpPr>
            <p:cNvPr id="547851" name="Text Box 4109"/>
            <p:cNvSpPr txBox="1">
              <a:spLocks noChangeArrowheads="1"/>
            </p:cNvSpPr>
            <p:nvPr/>
          </p:nvSpPr>
          <p:spPr bwMode="auto">
            <a:xfrm>
              <a:off x="3001" y="2004"/>
              <a:ext cx="56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未結構化</a:t>
              </a:r>
            </a:p>
          </p:txBody>
        </p:sp>
        <p:sp>
          <p:nvSpPr>
            <p:cNvPr id="547852" name="Text Box 4110"/>
            <p:cNvSpPr txBox="1">
              <a:spLocks noChangeArrowheads="1"/>
            </p:cNvSpPr>
            <p:nvPr/>
          </p:nvSpPr>
          <p:spPr bwMode="auto">
            <a:xfrm>
              <a:off x="1568" y="2524"/>
              <a:ext cx="228" cy="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識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的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分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享</a:t>
              </a:r>
            </a:p>
          </p:txBody>
        </p:sp>
        <p:sp>
          <p:nvSpPr>
            <p:cNvPr id="547853" name="Text Box 4111"/>
            <p:cNvSpPr txBox="1">
              <a:spLocks noChangeArrowheads="1"/>
            </p:cNvSpPr>
            <p:nvPr/>
          </p:nvSpPr>
          <p:spPr bwMode="auto">
            <a:xfrm>
              <a:off x="1686" y="2262"/>
              <a:ext cx="229" cy="1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altLang="zh-TW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</a:t>
              </a: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道</a:t>
              </a:r>
            </a:p>
            <a:p>
              <a:pPr algn="ctr"/>
              <a:endParaRPr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endParaRPr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endParaRPr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不</a:t>
              </a: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</a:t>
              </a: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道</a:t>
              </a:r>
            </a:p>
          </p:txBody>
        </p:sp>
        <p:sp>
          <p:nvSpPr>
            <p:cNvPr id="547854" name="Text Box 4112"/>
            <p:cNvSpPr txBox="1">
              <a:spLocks noChangeArrowheads="1"/>
            </p:cNvSpPr>
            <p:nvPr/>
          </p:nvSpPr>
          <p:spPr bwMode="auto">
            <a:xfrm>
              <a:off x="2128" y="3451"/>
              <a:ext cx="116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zh-TW" altLang="zh-TW" sz="1400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547855" name="Text Box 4113"/>
            <p:cNvSpPr txBox="1">
              <a:spLocks noChangeArrowheads="1"/>
            </p:cNvSpPr>
            <p:nvPr/>
          </p:nvSpPr>
          <p:spPr bwMode="auto">
            <a:xfrm>
              <a:off x="2081" y="2352"/>
              <a:ext cx="52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B</a:t>
              </a:r>
              <a:r>
                <a:rPr lang="zh-TW" altLang="en-US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547856" name="Text Box 4114"/>
            <p:cNvSpPr txBox="1">
              <a:spLocks noChangeArrowheads="1"/>
            </p:cNvSpPr>
            <p:nvPr/>
          </p:nvSpPr>
          <p:spPr bwMode="auto">
            <a:xfrm>
              <a:off x="2979" y="2352"/>
              <a:ext cx="53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latin typeface="Times New Roman" pitchFamily="18" charset="0"/>
                  <a:ea typeface="標楷體" pitchFamily="65" charset="-120"/>
                </a:rPr>
                <a:t>A</a:t>
              </a:r>
              <a:r>
                <a:rPr lang="zh-TW" altLang="en-US" sz="1400"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547857" name="Text Box 4115"/>
            <p:cNvSpPr txBox="1">
              <a:spLocks noChangeArrowheads="1"/>
            </p:cNvSpPr>
            <p:nvPr/>
          </p:nvSpPr>
          <p:spPr bwMode="auto">
            <a:xfrm>
              <a:off x="2984" y="3556"/>
              <a:ext cx="57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solidFill>
                    <a:srgbClr val="FF9900"/>
                  </a:solidFill>
                  <a:latin typeface="Times New Roman" pitchFamily="18" charset="0"/>
                  <a:ea typeface="標楷體" pitchFamily="65" charset="-120"/>
                </a:rPr>
                <a:t>A’</a:t>
              </a:r>
              <a:r>
                <a:rPr lang="zh-TW" altLang="en-US" sz="1400">
                  <a:solidFill>
                    <a:srgbClr val="FF9900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547858" name="Text Box 4116"/>
            <p:cNvSpPr txBox="1">
              <a:spLocks noChangeArrowheads="1"/>
            </p:cNvSpPr>
            <p:nvPr/>
          </p:nvSpPr>
          <p:spPr bwMode="auto">
            <a:xfrm>
              <a:off x="2087" y="3556"/>
              <a:ext cx="5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B’</a:t>
              </a:r>
              <a:r>
                <a:rPr lang="zh-TW" altLang="en-US" sz="1400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547859" name="Text Box 4117"/>
            <p:cNvSpPr txBox="1">
              <a:spLocks noChangeArrowheads="1"/>
            </p:cNvSpPr>
            <p:nvPr/>
          </p:nvSpPr>
          <p:spPr bwMode="auto">
            <a:xfrm>
              <a:off x="2018" y="2548"/>
              <a:ext cx="822" cy="332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藉由教育訓練</a:t>
              </a:r>
            </a:p>
            <a:p>
              <a:r>
                <a:rPr lang="zh-TW" altLang="en-US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 落實執行方案</a:t>
              </a:r>
            </a:p>
          </p:txBody>
        </p:sp>
        <p:sp>
          <p:nvSpPr>
            <p:cNvPr id="547860" name="Text Box 4118"/>
            <p:cNvSpPr txBox="1">
              <a:spLocks noChangeArrowheads="1"/>
            </p:cNvSpPr>
            <p:nvPr/>
          </p:nvSpPr>
          <p:spPr bwMode="auto">
            <a:xfrm>
              <a:off x="1937" y="3163"/>
              <a:ext cx="823" cy="331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藉由制度規範</a:t>
              </a:r>
            </a:p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以回復技能</a:t>
              </a:r>
            </a:p>
          </p:txBody>
        </p:sp>
        <p:sp>
          <p:nvSpPr>
            <p:cNvPr id="547861" name="AutoShape 4119"/>
            <p:cNvSpPr>
              <a:spLocks noChangeArrowheads="1"/>
            </p:cNvSpPr>
            <p:nvPr/>
          </p:nvSpPr>
          <p:spPr bwMode="auto">
            <a:xfrm>
              <a:off x="2260" y="2889"/>
              <a:ext cx="246" cy="333"/>
            </a:xfrm>
            <a:prstGeom prst="upArrow">
              <a:avLst>
                <a:gd name="adj1" fmla="val 50000"/>
                <a:gd name="adj2" fmla="val 33841"/>
              </a:avLst>
            </a:prstGeom>
            <a:solidFill>
              <a:srgbClr val="99CCFF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7862" name="Text Box 4120"/>
            <p:cNvSpPr txBox="1">
              <a:spLocks noChangeArrowheads="1"/>
            </p:cNvSpPr>
            <p:nvPr/>
          </p:nvSpPr>
          <p:spPr bwMode="auto">
            <a:xfrm>
              <a:off x="2905" y="3192"/>
              <a:ext cx="1018" cy="331"/>
            </a:xfrm>
            <a:prstGeom prst="rect">
              <a:avLst/>
            </a:prstGeom>
            <a:solidFill>
              <a:srgbClr val="0099CC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藉由多元群組創新</a:t>
              </a:r>
            </a:p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互動以超越舊框架</a:t>
              </a:r>
            </a:p>
          </p:txBody>
        </p:sp>
        <p:sp>
          <p:nvSpPr>
            <p:cNvPr id="547863" name="Text Box 4121"/>
            <p:cNvSpPr txBox="1">
              <a:spLocks noChangeArrowheads="1"/>
            </p:cNvSpPr>
            <p:nvPr/>
          </p:nvSpPr>
          <p:spPr bwMode="auto">
            <a:xfrm>
              <a:off x="2949" y="2548"/>
              <a:ext cx="822" cy="332"/>
            </a:xfrm>
            <a:prstGeom prst="rect">
              <a:avLst/>
            </a:prstGeom>
            <a:solidFill>
              <a:srgbClr val="66FF33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藉由功能團隊</a:t>
              </a:r>
            </a:p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發展執行方案</a:t>
              </a:r>
            </a:p>
          </p:txBody>
        </p:sp>
        <p:sp>
          <p:nvSpPr>
            <p:cNvPr id="547864" name="AutoShape 4122"/>
            <p:cNvSpPr>
              <a:spLocks noChangeArrowheads="1"/>
            </p:cNvSpPr>
            <p:nvPr/>
          </p:nvSpPr>
          <p:spPr bwMode="auto">
            <a:xfrm>
              <a:off x="2706" y="2617"/>
              <a:ext cx="242" cy="272"/>
            </a:xfrm>
            <a:prstGeom prst="leftArrow">
              <a:avLst>
                <a:gd name="adj1" fmla="val 50000"/>
                <a:gd name="adj2" fmla="val 25000"/>
              </a:avLst>
            </a:prstGeom>
            <a:solidFill>
              <a:srgbClr val="66FF33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7865" name="Rectangle 4123"/>
            <p:cNvSpPr>
              <a:spLocks noChangeArrowheads="1"/>
            </p:cNvSpPr>
            <p:nvPr/>
          </p:nvSpPr>
          <p:spPr bwMode="auto">
            <a:xfrm>
              <a:off x="2256" y="2976"/>
              <a:ext cx="323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sz="1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</a:t>
              </a:r>
            </a:p>
          </p:txBody>
        </p:sp>
        <p:sp>
          <p:nvSpPr>
            <p:cNvPr id="547866" name="AutoShape 4124"/>
            <p:cNvSpPr>
              <a:spLocks noChangeArrowheads="1"/>
            </p:cNvSpPr>
            <p:nvPr/>
          </p:nvSpPr>
          <p:spPr bwMode="auto">
            <a:xfrm>
              <a:off x="3227" y="2889"/>
              <a:ext cx="242" cy="333"/>
            </a:xfrm>
            <a:prstGeom prst="upArrow">
              <a:avLst>
                <a:gd name="adj1" fmla="val 50000"/>
                <a:gd name="adj2" fmla="val 34401"/>
              </a:avLst>
            </a:prstGeom>
            <a:solidFill>
              <a:srgbClr val="0099CC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7867" name="Text Box 4125"/>
            <p:cNvSpPr txBox="1">
              <a:spLocks noChangeArrowheads="1"/>
            </p:cNvSpPr>
            <p:nvPr/>
          </p:nvSpPr>
          <p:spPr bwMode="auto">
            <a:xfrm>
              <a:off x="3216" y="3024"/>
              <a:ext cx="216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</a:t>
              </a:r>
              <a:endParaRPr lang="en-US" altLang="zh-TW" sz="14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547868" name="Rectangle 4126"/>
            <p:cNvSpPr>
              <a:spLocks noChangeArrowheads="1"/>
            </p:cNvSpPr>
            <p:nvPr/>
          </p:nvSpPr>
          <p:spPr bwMode="auto">
            <a:xfrm>
              <a:off x="2832" y="2640"/>
              <a:ext cx="216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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0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0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0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0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70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70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0083" grpId="0" animBg="1" autoUpdateAnimBg="0"/>
      <p:bldP spid="1070084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b="1" dirty="0" smtClean="0"/>
              <a:t>新的眼睛看世界</a:t>
            </a:r>
          </a:p>
        </p:txBody>
      </p:sp>
      <p:sp>
        <p:nvSpPr>
          <p:cNvPr id="502787" name="Rectangle 3"/>
          <p:cNvSpPr>
            <a:spLocks noGrp="1" noChangeArrowheads="1"/>
          </p:cNvSpPr>
          <p:nvPr>
            <p:ph idx="1"/>
          </p:nvPr>
        </p:nvSpPr>
        <p:spPr>
          <a:xfrm>
            <a:off x="928662" y="1643050"/>
            <a:ext cx="7489825" cy="3881437"/>
          </a:xfrm>
        </p:spPr>
        <p:txBody>
          <a:bodyPr/>
          <a:lstStyle/>
          <a:p>
            <a:pPr eaLnBrk="1" hangingPunct="1"/>
            <a:r>
              <a:rPr lang="zh-TW" altLang="en-US" sz="2800" b="1" dirty="0" smtClean="0"/>
              <a:t>複雜的世界需要一個新的視角</a:t>
            </a:r>
            <a:endParaRPr lang="en-US" altLang="zh-TW" sz="2800" b="1" dirty="0" smtClean="0"/>
          </a:p>
          <a:p>
            <a:pPr lvl="1" eaLnBrk="1" hangingPunct="1"/>
            <a:r>
              <a:rPr lang="zh-TW" altLang="en-US" sz="2400" dirty="0" smtClean="0"/>
              <a:t>通常我們面對世界的是一個</a:t>
            </a:r>
            <a:r>
              <a:rPr lang="en-US" altLang="zh-TW" sz="2400" dirty="0" smtClean="0"/>
              <a:t>『</a:t>
            </a:r>
            <a:r>
              <a:rPr lang="zh-TW" altLang="en-US" sz="2400" dirty="0" smtClean="0"/>
              <a:t>非線性的動態系統</a:t>
            </a:r>
            <a:r>
              <a:rPr lang="en-US" altLang="zh-TW" sz="2400" dirty="0" smtClean="0"/>
              <a:t>』</a:t>
            </a:r>
            <a:endParaRPr lang="zh-TW" altLang="en-US" sz="2400" dirty="0" smtClean="0"/>
          </a:p>
          <a:p>
            <a:pPr lvl="1" eaLnBrk="1" hangingPunct="1"/>
            <a:r>
              <a:rPr lang="zh-TW" altLang="en-US" sz="2400" dirty="0" smtClean="0"/>
              <a:t>要有能力看到整體、而非片段</a:t>
            </a:r>
            <a:endParaRPr lang="en-US" altLang="zh-TW" sz="2400" dirty="0" smtClean="0"/>
          </a:p>
          <a:p>
            <a:pPr eaLnBrk="1" hangingPunct="1"/>
            <a:r>
              <a:rPr lang="zh-TW" altLang="en-US" sz="2800" b="1" dirty="0" smtClean="0"/>
              <a:t>強調平衡</a:t>
            </a:r>
            <a:r>
              <a:rPr lang="en-US" altLang="zh-TW" sz="2800" b="1" dirty="0" smtClean="0"/>
              <a:t>(</a:t>
            </a:r>
            <a:r>
              <a:rPr lang="zh-TW" altLang="en-US" sz="2800" b="1" dirty="0" smtClean="0"/>
              <a:t>追求穩定的</a:t>
            </a:r>
            <a:r>
              <a:rPr lang="en-US" altLang="zh-TW" sz="2800" b="1" dirty="0" smtClean="0"/>
              <a:t>)</a:t>
            </a:r>
            <a:r>
              <a:rPr lang="zh-TW" altLang="en-US" sz="2800" b="1" dirty="0" smtClean="0"/>
              <a:t>狀況 </a:t>
            </a:r>
            <a:endParaRPr lang="en-US" altLang="zh-TW" sz="2800" b="1" dirty="0" smtClean="0"/>
          </a:p>
          <a:p>
            <a:pPr lvl="1" eaLnBrk="1" hangingPunct="1"/>
            <a:r>
              <a:rPr lang="en-US" altLang="zh-TW" sz="2400" dirty="0" smtClean="0"/>
              <a:t>『</a:t>
            </a:r>
            <a:r>
              <a:rPr lang="zh-TW" altLang="en-US" sz="2400" dirty="0" smtClean="0"/>
              <a:t>非線性的動態系統</a:t>
            </a:r>
            <a:r>
              <a:rPr lang="en-US" altLang="zh-TW" sz="2400" dirty="0" smtClean="0"/>
              <a:t>』</a:t>
            </a:r>
            <a:r>
              <a:rPr lang="zh-TW" altLang="en-US" sz="2400" dirty="0" smtClean="0"/>
              <a:t>會產生輸入被不穩定放大或縮減的現象 </a:t>
            </a:r>
            <a:r>
              <a:rPr lang="en-US" altLang="zh-TW" sz="2400" dirty="0" smtClean="0">
                <a:sym typeface="Wingdings" pitchFamily="2" charset="2"/>
              </a:rPr>
              <a:t> </a:t>
            </a:r>
            <a:r>
              <a:rPr lang="en-US" altLang="zh-TW" sz="2400" u="sng" dirty="0" smtClean="0">
                <a:solidFill>
                  <a:srgbClr val="FF0000"/>
                </a:solidFill>
                <a:sym typeface="Wingdings" pitchFamily="2" charset="2"/>
              </a:rPr>
              <a:t>『</a:t>
            </a:r>
            <a:r>
              <a:rPr lang="zh-TW" altLang="en-US" sz="2400" u="sng" dirty="0" smtClean="0">
                <a:solidFill>
                  <a:srgbClr val="FF0000"/>
                </a:solidFill>
                <a:sym typeface="Wingdings" pitchFamily="2" charset="2"/>
              </a:rPr>
              <a:t>蝴蝶效應</a:t>
            </a:r>
            <a:r>
              <a:rPr lang="en-US" altLang="zh-TW" sz="2400" u="sng" dirty="0" smtClean="0">
                <a:solidFill>
                  <a:srgbClr val="FF0000"/>
                </a:solidFill>
                <a:sym typeface="Wingdings" pitchFamily="2" charset="2"/>
              </a:rPr>
              <a:t>』</a:t>
            </a:r>
            <a:endParaRPr lang="en-US" altLang="zh-TW" sz="2400" u="sng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zh-TW" altLang="en-US" sz="2400" dirty="0" smtClean="0"/>
              <a:t>對變動的反應，以系統的穩定性與平衡狀態為重 </a:t>
            </a:r>
            <a:r>
              <a:rPr lang="en-US" altLang="zh-TW" sz="2400" dirty="0" smtClean="0">
                <a:sym typeface="Wingdings" pitchFamily="2" charset="2"/>
              </a:rPr>
              <a:t> </a:t>
            </a:r>
            <a:r>
              <a:rPr lang="zh-TW" altLang="en-US" sz="2400" dirty="0" smtClean="0">
                <a:sym typeface="Wingdings" pitchFamily="2" charset="2"/>
              </a:rPr>
              <a:t>中國</a:t>
            </a:r>
            <a:r>
              <a:rPr lang="en-US" altLang="zh-TW" sz="2400" dirty="0" smtClean="0">
                <a:sym typeface="Wingdings" pitchFamily="2" charset="2"/>
              </a:rPr>
              <a:t>『</a:t>
            </a:r>
            <a:r>
              <a:rPr lang="zh-TW" altLang="en-US" sz="2400" dirty="0" smtClean="0">
                <a:sym typeface="Wingdings" pitchFamily="2" charset="2"/>
              </a:rPr>
              <a:t>天人合一</a:t>
            </a:r>
            <a:r>
              <a:rPr lang="en-US" altLang="zh-TW" sz="2400" dirty="0" smtClean="0"/>
              <a:t>』</a:t>
            </a:r>
            <a:r>
              <a:rPr lang="zh-TW" altLang="en-US" sz="2400" dirty="0" smtClean="0">
                <a:sym typeface="Wingdings" pitchFamily="2" charset="2"/>
              </a:rPr>
              <a:t>的概念</a:t>
            </a:r>
            <a:endParaRPr lang="en-US" altLang="zh-TW" sz="2400" dirty="0" smtClean="0"/>
          </a:p>
          <a:p>
            <a:pPr lvl="1" eaLnBrk="1" hangingPunct="1"/>
            <a:r>
              <a:rPr lang="zh-TW" altLang="en-US" sz="2400" dirty="0" smtClean="0"/>
              <a:t>系統的特性由各種影響因子交互的結構決定，而非由片斷直線的因果關係決定</a:t>
            </a:r>
            <a:endParaRPr lang="en-US" altLang="zh-TW" sz="2400" dirty="0" smtClean="0"/>
          </a:p>
          <a:p>
            <a:pPr lvl="1" eaLnBrk="1" hangingPunct="1">
              <a:buFont typeface="Wingdings" pitchFamily="2" charset="2"/>
              <a:buNone/>
            </a:pPr>
            <a:endParaRPr lang="en-US" altLang="zh-TW" sz="2400" dirty="0" smtClean="0"/>
          </a:p>
        </p:txBody>
      </p:sp>
      <p:sp>
        <p:nvSpPr>
          <p:cNvPr id="502788" name="日期版面配置區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AA8813CF-F7B6-444C-9124-E74012C426AD}" type="datetime1">
              <a:rPr lang="zh-TW" altLang="en-US" smtClean="0">
                <a:ea typeface="新細明體" charset="-120"/>
              </a:rPr>
              <a:pPr/>
              <a:t>2011/10/31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502790" name="頁尾版面配置區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>
                <a:ea typeface="新細明體" charset="-120"/>
              </a:rPr>
              <a:t>SKM</a:t>
            </a:r>
            <a:r>
              <a:rPr lang="zh-TW" altLang="en-US" smtClean="0">
                <a:ea typeface="新細明體" charset="-120"/>
              </a:rPr>
              <a:t>期中報告 </a:t>
            </a:r>
            <a:r>
              <a:rPr lang="en-US" altLang="zh-TW" smtClean="0">
                <a:ea typeface="新細明體" charset="-120"/>
              </a:rPr>
              <a:t>(</a:t>
            </a:r>
            <a:r>
              <a:rPr lang="zh-TW" altLang="en-US" smtClean="0">
                <a:ea typeface="新細明體" charset="-120"/>
              </a:rPr>
              <a:t>第四組</a:t>
            </a:r>
            <a:r>
              <a:rPr lang="en-US" altLang="zh-TW" smtClean="0">
                <a:ea typeface="新細明體" charset="-120"/>
              </a:rPr>
              <a:t>) ─ </a:t>
            </a:r>
            <a:r>
              <a:rPr lang="zh-TW" altLang="en-US" smtClean="0">
                <a:ea typeface="新細明體" charset="-120"/>
              </a:rPr>
              <a:t>系統思考</a:t>
            </a:r>
            <a:endParaRPr lang="en-US" altLang="zh-TW" smtClean="0">
              <a:ea typeface="新細明體" charset="-120"/>
            </a:endParaRPr>
          </a:p>
        </p:txBody>
      </p:sp>
      <p:sp>
        <p:nvSpPr>
          <p:cNvPr id="502789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2EB659-E93B-424B-B153-8940C1C4D017}" type="slidenum">
              <a:rPr lang="en-US" altLang="zh-TW" smtClean="0">
                <a:ea typeface="新細明體" charset="-120"/>
              </a:rPr>
              <a:pPr/>
              <a:t>2</a:t>
            </a:fld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EC0999-AD25-4C5C-AA56-C9A4A1B110DD}" type="slidenum">
              <a:rPr lang="en-US" altLang="zh-TW"/>
              <a:pPr>
                <a:defRPr/>
              </a:pPr>
              <a:t>20</a:t>
            </a:fld>
            <a:endParaRPr lang="en-US" altLang="zh-TW"/>
          </a:p>
        </p:txBody>
      </p:sp>
      <p:sp>
        <p:nvSpPr>
          <p:cNvPr id="140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4763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畢業壓力</a:t>
            </a:r>
          </a:p>
        </p:txBody>
      </p:sp>
      <p:sp>
        <p:nvSpPr>
          <p:cNvPr id="548868" name="AutoShape 3"/>
          <p:cNvSpPr>
            <a:spLocks noChangeAspect="1" noChangeArrowheads="1" noTextEdit="1"/>
          </p:cNvSpPr>
          <p:nvPr/>
        </p:nvSpPr>
        <p:spPr bwMode="auto">
          <a:xfrm>
            <a:off x="1763713" y="1484313"/>
            <a:ext cx="5113337" cy="4552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09028" name="Rectangle 4"/>
          <p:cNvSpPr>
            <a:spLocks noChangeArrowheads="1"/>
          </p:cNvSpPr>
          <p:nvPr/>
        </p:nvSpPr>
        <p:spPr bwMode="auto">
          <a:xfrm>
            <a:off x="3011488" y="1811338"/>
            <a:ext cx="1016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762000">
              <a:lnSpc>
                <a:spcPct val="60000"/>
              </a:lnSpc>
              <a:spcBef>
                <a:spcPct val="50000"/>
              </a:spcBef>
            </a:pPr>
            <a:r>
              <a:rPr lang="zh-TW" altLang="en-US" sz="2000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長時間</a:t>
            </a:r>
          </a:p>
          <a:p>
            <a:pPr defTabSz="762000">
              <a:lnSpc>
                <a:spcPct val="60000"/>
              </a:lnSpc>
              <a:spcBef>
                <a:spcPct val="50000"/>
              </a:spcBef>
            </a:pPr>
            <a:r>
              <a:rPr lang="zh-TW" altLang="en-US" sz="2000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睡眠逃避</a:t>
            </a:r>
          </a:p>
        </p:txBody>
      </p:sp>
      <p:sp>
        <p:nvSpPr>
          <p:cNvPr id="1409029" name="Rectangle 5"/>
          <p:cNvSpPr>
            <a:spLocks noChangeArrowheads="1"/>
          </p:cNvSpPr>
          <p:nvPr/>
        </p:nvSpPr>
        <p:spPr bwMode="auto">
          <a:xfrm>
            <a:off x="3182938" y="3495675"/>
            <a:ext cx="1016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762000">
              <a:lnSpc>
                <a:spcPct val="60000"/>
              </a:lnSpc>
              <a:spcBef>
                <a:spcPct val="50000"/>
              </a:spcBef>
            </a:pPr>
            <a:r>
              <a:rPr lang="zh-TW" altLang="en-US" sz="20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畢業壓力</a:t>
            </a:r>
          </a:p>
          <a:p>
            <a:pPr defTabSz="762000">
              <a:lnSpc>
                <a:spcPct val="60000"/>
              </a:lnSpc>
              <a:spcBef>
                <a:spcPct val="50000"/>
              </a:spcBef>
            </a:pPr>
            <a:r>
              <a:rPr lang="zh-TW" altLang="en-US" sz="20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而心茫茫</a:t>
            </a:r>
            <a:endParaRPr lang="zh-TW" altLang="en-US" sz="1600" b="1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09030" name="Rectangle 6"/>
          <p:cNvSpPr>
            <a:spLocks noChangeArrowheads="1"/>
          </p:cNvSpPr>
          <p:nvPr/>
        </p:nvSpPr>
        <p:spPr bwMode="auto">
          <a:xfrm>
            <a:off x="3105150" y="5241925"/>
            <a:ext cx="1524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762000">
              <a:lnSpc>
                <a:spcPct val="60000"/>
              </a:lnSpc>
              <a:spcBef>
                <a:spcPct val="50000"/>
              </a:spcBef>
            </a:pPr>
            <a:r>
              <a:rPr lang="zh-TW" altLang="en-US" sz="20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徹底確定未來</a:t>
            </a:r>
          </a:p>
          <a:p>
            <a:pPr defTabSz="762000">
              <a:lnSpc>
                <a:spcPct val="60000"/>
              </a:lnSpc>
              <a:spcBef>
                <a:spcPct val="50000"/>
              </a:spcBef>
            </a:pPr>
            <a:r>
              <a:rPr lang="zh-TW" altLang="en-US" sz="20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並加以落實</a:t>
            </a:r>
          </a:p>
        </p:txBody>
      </p:sp>
      <p:sp>
        <p:nvSpPr>
          <p:cNvPr id="1409031" name="Rectangle 7"/>
          <p:cNvSpPr>
            <a:spLocks noChangeArrowheads="1"/>
          </p:cNvSpPr>
          <p:nvPr/>
        </p:nvSpPr>
        <p:spPr bwMode="auto">
          <a:xfrm>
            <a:off x="6143625" y="3262313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zh-TW" altLang="en-US" sz="2000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鬥志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008438" y="1671638"/>
            <a:ext cx="919162" cy="1941512"/>
            <a:chOff x="2525" y="1053"/>
            <a:chExt cx="579" cy="1223"/>
          </a:xfrm>
        </p:grpSpPr>
        <p:sp>
          <p:nvSpPr>
            <p:cNvPr id="548902" name="Freeform 9"/>
            <p:cNvSpPr>
              <a:spLocks/>
            </p:cNvSpPr>
            <p:nvPr/>
          </p:nvSpPr>
          <p:spPr bwMode="auto">
            <a:xfrm>
              <a:off x="2702" y="1210"/>
              <a:ext cx="137" cy="88"/>
            </a:xfrm>
            <a:custGeom>
              <a:avLst/>
              <a:gdLst>
                <a:gd name="T0" fmla="*/ 0 w 137"/>
                <a:gd name="T1" fmla="*/ 0 h 88"/>
                <a:gd name="T2" fmla="*/ 108 w 137"/>
                <a:gd name="T3" fmla="*/ 88 h 88"/>
                <a:gd name="T4" fmla="*/ 137 w 137"/>
                <a:gd name="T5" fmla="*/ 20 h 88"/>
                <a:gd name="T6" fmla="*/ 0 w 137"/>
                <a:gd name="T7" fmla="*/ 0 h 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7"/>
                <a:gd name="T13" fmla="*/ 0 h 88"/>
                <a:gd name="T14" fmla="*/ 137 w 137"/>
                <a:gd name="T15" fmla="*/ 88 h 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7" h="88">
                  <a:moveTo>
                    <a:pt x="0" y="0"/>
                  </a:moveTo>
                  <a:lnTo>
                    <a:pt x="108" y="88"/>
                  </a:lnTo>
                  <a:lnTo>
                    <a:pt x="137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2525" y="1053"/>
              <a:ext cx="579" cy="1223"/>
              <a:chOff x="2525" y="1053"/>
              <a:chExt cx="579" cy="1223"/>
            </a:xfrm>
          </p:grpSpPr>
          <p:sp>
            <p:nvSpPr>
              <p:cNvPr id="548904" name="Arc 11"/>
              <p:cNvSpPr>
                <a:spLocks/>
              </p:cNvSpPr>
              <p:nvPr/>
            </p:nvSpPr>
            <p:spPr bwMode="auto">
              <a:xfrm>
                <a:off x="2525" y="1262"/>
                <a:ext cx="579" cy="1014"/>
              </a:xfrm>
              <a:custGeom>
                <a:avLst/>
                <a:gdLst>
                  <a:gd name="T0" fmla="*/ 0 w 21600"/>
                  <a:gd name="T1" fmla="*/ 0 h 37781"/>
                  <a:gd name="T2" fmla="*/ 0 w 21600"/>
                  <a:gd name="T3" fmla="*/ 0 h 37781"/>
                  <a:gd name="T4" fmla="*/ 0 w 21600"/>
                  <a:gd name="T5" fmla="*/ 0 h 37781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781"/>
                  <a:gd name="T11" fmla="*/ 21600 w 21600"/>
                  <a:gd name="T12" fmla="*/ 37781 h 3778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781" fill="none" extrusionOk="0">
                    <a:moveTo>
                      <a:pt x="10951" y="-1"/>
                    </a:moveTo>
                    <a:cubicBezTo>
                      <a:pt x="17548" y="3880"/>
                      <a:pt x="21600" y="10963"/>
                      <a:pt x="21600" y="18618"/>
                    </a:cubicBezTo>
                    <a:cubicBezTo>
                      <a:pt x="21600" y="26675"/>
                      <a:pt x="17114" y="34063"/>
                      <a:pt x="9966" y="37781"/>
                    </a:cubicBezTo>
                  </a:path>
                  <a:path w="21600" h="37781" stroke="0" extrusionOk="0">
                    <a:moveTo>
                      <a:pt x="10951" y="-1"/>
                    </a:moveTo>
                    <a:cubicBezTo>
                      <a:pt x="17548" y="3880"/>
                      <a:pt x="21600" y="10963"/>
                      <a:pt x="21600" y="18618"/>
                    </a:cubicBezTo>
                    <a:cubicBezTo>
                      <a:pt x="21600" y="26675"/>
                      <a:pt x="17114" y="34063"/>
                      <a:pt x="9966" y="37781"/>
                    </a:cubicBezTo>
                    <a:lnTo>
                      <a:pt x="0" y="18618"/>
                    </a:lnTo>
                    <a:close/>
                  </a:path>
                </a:pathLst>
              </a:custGeom>
              <a:noFill/>
              <a:ln w="158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8905" name="Rectangle 12"/>
              <p:cNvSpPr>
                <a:spLocks noChangeArrowheads="1"/>
              </p:cNvSpPr>
              <p:nvPr/>
            </p:nvSpPr>
            <p:spPr bwMode="auto">
              <a:xfrm>
                <a:off x="2830" y="1053"/>
                <a:ext cx="9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762000">
                  <a:spcBef>
                    <a:spcPct val="50000"/>
                  </a:spcBef>
                </a:pPr>
                <a:r>
                  <a:rPr lang="en-US" altLang="zh-TW" sz="2000">
                    <a:solidFill>
                      <a:srgbClr val="000000"/>
                    </a:solidFill>
                    <a:latin typeface="Times New Roman" pitchFamily="18" charset="0"/>
                    <a:ea typeface="標楷體" pitchFamily="65" charset="-120"/>
                  </a:rPr>
                  <a:t>+</a:t>
                </a:r>
                <a:endParaRPr lang="en-US" altLang="zh-TW" sz="16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2433638" y="1997075"/>
            <a:ext cx="904875" cy="1849438"/>
            <a:chOff x="1533" y="1258"/>
            <a:chExt cx="570" cy="1165"/>
          </a:xfrm>
        </p:grpSpPr>
        <p:sp>
          <p:nvSpPr>
            <p:cNvPr id="548899" name="Arc 14"/>
            <p:cNvSpPr>
              <a:spLocks/>
            </p:cNvSpPr>
            <p:nvPr/>
          </p:nvSpPr>
          <p:spPr bwMode="auto">
            <a:xfrm>
              <a:off x="1533" y="1258"/>
              <a:ext cx="570" cy="949"/>
            </a:xfrm>
            <a:custGeom>
              <a:avLst/>
              <a:gdLst>
                <a:gd name="T0" fmla="*/ 0 w 21600"/>
                <a:gd name="T1" fmla="*/ 0 h 36000"/>
                <a:gd name="T2" fmla="*/ 0 w 21600"/>
                <a:gd name="T3" fmla="*/ 0 h 36000"/>
                <a:gd name="T4" fmla="*/ 0 w 21600"/>
                <a:gd name="T5" fmla="*/ 0 h 360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36000"/>
                <a:gd name="T11" fmla="*/ 21600 w 21600"/>
                <a:gd name="T12" fmla="*/ 36000 h 36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6000" fill="none" extrusionOk="0">
                  <a:moveTo>
                    <a:pt x="7294" y="36000"/>
                  </a:moveTo>
                  <a:cubicBezTo>
                    <a:pt x="2656" y="31900"/>
                    <a:pt x="0" y="26006"/>
                    <a:pt x="0" y="19816"/>
                  </a:cubicBezTo>
                  <a:cubicBezTo>
                    <a:pt x="-1" y="11209"/>
                    <a:pt x="5108" y="3424"/>
                    <a:pt x="13004" y="0"/>
                  </a:cubicBezTo>
                </a:path>
                <a:path w="21600" h="36000" stroke="0" extrusionOk="0">
                  <a:moveTo>
                    <a:pt x="7294" y="36000"/>
                  </a:moveTo>
                  <a:cubicBezTo>
                    <a:pt x="2656" y="31900"/>
                    <a:pt x="0" y="26006"/>
                    <a:pt x="0" y="19816"/>
                  </a:cubicBezTo>
                  <a:cubicBezTo>
                    <a:pt x="-1" y="11209"/>
                    <a:pt x="5108" y="3424"/>
                    <a:pt x="13004" y="0"/>
                  </a:cubicBezTo>
                  <a:lnTo>
                    <a:pt x="21600" y="19816"/>
                  </a:lnTo>
                  <a:close/>
                </a:path>
              </a:pathLst>
            </a:custGeom>
            <a:noFill/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900" name="Freeform 15"/>
            <p:cNvSpPr>
              <a:spLocks/>
            </p:cNvSpPr>
            <p:nvPr/>
          </p:nvSpPr>
          <p:spPr bwMode="auto">
            <a:xfrm>
              <a:off x="1710" y="2173"/>
              <a:ext cx="138" cy="108"/>
            </a:xfrm>
            <a:custGeom>
              <a:avLst/>
              <a:gdLst>
                <a:gd name="T0" fmla="*/ 138 w 138"/>
                <a:gd name="T1" fmla="*/ 108 h 108"/>
                <a:gd name="T2" fmla="*/ 39 w 138"/>
                <a:gd name="T3" fmla="*/ 0 h 108"/>
                <a:gd name="T4" fmla="*/ 0 w 138"/>
                <a:gd name="T5" fmla="*/ 68 h 108"/>
                <a:gd name="T6" fmla="*/ 138 w 138"/>
                <a:gd name="T7" fmla="*/ 108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8"/>
                <a:gd name="T13" fmla="*/ 0 h 108"/>
                <a:gd name="T14" fmla="*/ 138 w 138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8" h="108">
                  <a:moveTo>
                    <a:pt x="138" y="108"/>
                  </a:moveTo>
                  <a:lnTo>
                    <a:pt x="39" y="0"/>
                  </a:lnTo>
                  <a:lnTo>
                    <a:pt x="0" y="68"/>
                  </a:lnTo>
                  <a:lnTo>
                    <a:pt x="138" y="108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901" name="Rectangle 16"/>
            <p:cNvSpPr>
              <a:spLocks noChangeArrowheads="1"/>
            </p:cNvSpPr>
            <p:nvPr/>
          </p:nvSpPr>
          <p:spPr bwMode="auto">
            <a:xfrm>
              <a:off x="1631" y="2231"/>
              <a:ext cx="5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0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-</a:t>
              </a:r>
              <a:endParaRPr lang="en-US" altLang="zh-TW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2262188" y="3683000"/>
            <a:ext cx="1076325" cy="1971675"/>
            <a:chOff x="1425" y="2320"/>
            <a:chExt cx="678" cy="1242"/>
          </a:xfrm>
        </p:grpSpPr>
        <p:sp>
          <p:nvSpPr>
            <p:cNvPr id="548896" name="Arc 18"/>
            <p:cNvSpPr>
              <a:spLocks/>
            </p:cNvSpPr>
            <p:nvPr/>
          </p:nvSpPr>
          <p:spPr bwMode="auto">
            <a:xfrm>
              <a:off x="1425" y="2377"/>
              <a:ext cx="678" cy="1185"/>
            </a:xfrm>
            <a:custGeom>
              <a:avLst/>
              <a:gdLst>
                <a:gd name="T0" fmla="*/ 0 w 21600"/>
                <a:gd name="T1" fmla="*/ 0 h 37781"/>
                <a:gd name="T2" fmla="*/ 0 w 21600"/>
                <a:gd name="T3" fmla="*/ 0 h 37781"/>
                <a:gd name="T4" fmla="*/ 0 w 21600"/>
                <a:gd name="T5" fmla="*/ 0 h 37781"/>
                <a:gd name="T6" fmla="*/ 0 60000 65536"/>
                <a:gd name="T7" fmla="*/ 0 60000 65536"/>
                <a:gd name="T8" fmla="*/ 0 60000 65536"/>
                <a:gd name="T9" fmla="*/ 0 w 21600"/>
                <a:gd name="T10" fmla="*/ 0 h 37781"/>
                <a:gd name="T11" fmla="*/ 21600 w 21600"/>
                <a:gd name="T12" fmla="*/ 37781 h 377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7781" fill="none" extrusionOk="0">
                  <a:moveTo>
                    <a:pt x="13087" y="37780"/>
                  </a:moveTo>
                  <a:cubicBezTo>
                    <a:pt x="5147" y="34375"/>
                    <a:pt x="0" y="26567"/>
                    <a:pt x="0" y="17929"/>
                  </a:cubicBezTo>
                  <a:cubicBezTo>
                    <a:pt x="-1" y="10734"/>
                    <a:pt x="3581" y="4012"/>
                    <a:pt x="9553" y="0"/>
                  </a:cubicBezTo>
                </a:path>
                <a:path w="21600" h="37781" stroke="0" extrusionOk="0">
                  <a:moveTo>
                    <a:pt x="13087" y="37780"/>
                  </a:moveTo>
                  <a:cubicBezTo>
                    <a:pt x="5147" y="34375"/>
                    <a:pt x="0" y="26567"/>
                    <a:pt x="0" y="17929"/>
                  </a:cubicBezTo>
                  <a:cubicBezTo>
                    <a:pt x="-1" y="10734"/>
                    <a:pt x="3581" y="4012"/>
                    <a:pt x="9553" y="0"/>
                  </a:cubicBezTo>
                  <a:lnTo>
                    <a:pt x="21600" y="17929"/>
                  </a:lnTo>
                  <a:close/>
                </a:path>
              </a:pathLst>
            </a:custGeom>
            <a:noFill/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97" name="Freeform 19"/>
            <p:cNvSpPr>
              <a:spLocks/>
            </p:cNvSpPr>
            <p:nvPr/>
          </p:nvSpPr>
          <p:spPr bwMode="auto">
            <a:xfrm>
              <a:off x="1700" y="2320"/>
              <a:ext cx="148" cy="88"/>
            </a:xfrm>
            <a:custGeom>
              <a:avLst/>
              <a:gdLst>
                <a:gd name="T0" fmla="*/ 148 w 148"/>
                <a:gd name="T1" fmla="*/ 0 h 88"/>
                <a:gd name="T2" fmla="*/ 0 w 148"/>
                <a:gd name="T3" fmla="*/ 20 h 88"/>
                <a:gd name="T4" fmla="*/ 39 w 148"/>
                <a:gd name="T5" fmla="*/ 88 h 88"/>
                <a:gd name="T6" fmla="*/ 148 w 148"/>
                <a:gd name="T7" fmla="*/ 0 h 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8"/>
                <a:gd name="T13" fmla="*/ 0 h 88"/>
                <a:gd name="T14" fmla="*/ 148 w 148"/>
                <a:gd name="T15" fmla="*/ 88 h 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8" h="88">
                  <a:moveTo>
                    <a:pt x="148" y="0"/>
                  </a:moveTo>
                  <a:lnTo>
                    <a:pt x="0" y="20"/>
                  </a:lnTo>
                  <a:lnTo>
                    <a:pt x="39" y="88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98" name="Rectangle 20"/>
            <p:cNvSpPr>
              <a:spLocks noChangeArrowheads="1"/>
            </p:cNvSpPr>
            <p:nvPr/>
          </p:nvSpPr>
          <p:spPr bwMode="auto">
            <a:xfrm>
              <a:off x="1739" y="2398"/>
              <a:ext cx="5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0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-</a:t>
              </a:r>
              <a:endParaRPr lang="en-US" altLang="zh-TW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3946525" y="1671638"/>
            <a:ext cx="2624138" cy="1793875"/>
            <a:chOff x="2486" y="1053"/>
            <a:chExt cx="1653" cy="1130"/>
          </a:xfrm>
        </p:grpSpPr>
        <p:sp>
          <p:nvSpPr>
            <p:cNvPr id="548893" name="Arc 22"/>
            <p:cNvSpPr>
              <a:spLocks/>
            </p:cNvSpPr>
            <p:nvPr/>
          </p:nvSpPr>
          <p:spPr bwMode="auto">
            <a:xfrm>
              <a:off x="2486" y="1053"/>
              <a:ext cx="1508" cy="1130"/>
            </a:xfrm>
            <a:custGeom>
              <a:avLst/>
              <a:gdLst>
                <a:gd name="T0" fmla="*/ 0 w 28831"/>
                <a:gd name="T1" fmla="*/ 0 h 21600"/>
                <a:gd name="T2" fmla="*/ 0 w 28831"/>
                <a:gd name="T3" fmla="*/ 0 h 21600"/>
                <a:gd name="T4" fmla="*/ 0 w 28831"/>
                <a:gd name="T5" fmla="*/ 0 h 21600"/>
                <a:gd name="T6" fmla="*/ 0 60000 65536"/>
                <a:gd name="T7" fmla="*/ 0 60000 65536"/>
                <a:gd name="T8" fmla="*/ 0 60000 65536"/>
                <a:gd name="T9" fmla="*/ 0 w 28831"/>
                <a:gd name="T10" fmla="*/ 0 h 21600"/>
                <a:gd name="T11" fmla="*/ 28831 w 2883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31" h="21600" fill="none" extrusionOk="0">
                  <a:moveTo>
                    <a:pt x="-1" y="1493"/>
                  </a:moveTo>
                  <a:cubicBezTo>
                    <a:pt x="2514" y="506"/>
                    <a:pt x="5191" y="-1"/>
                    <a:pt x="7893" y="0"/>
                  </a:cubicBezTo>
                  <a:cubicBezTo>
                    <a:pt x="17778" y="0"/>
                    <a:pt x="26402" y="6710"/>
                    <a:pt x="28830" y="16293"/>
                  </a:cubicBezTo>
                </a:path>
                <a:path w="28831" h="21600" stroke="0" extrusionOk="0">
                  <a:moveTo>
                    <a:pt x="-1" y="1493"/>
                  </a:moveTo>
                  <a:cubicBezTo>
                    <a:pt x="2514" y="506"/>
                    <a:pt x="5191" y="-1"/>
                    <a:pt x="7893" y="0"/>
                  </a:cubicBezTo>
                  <a:cubicBezTo>
                    <a:pt x="17778" y="0"/>
                    <a:pt x="26402" y="6710"/>
                    <a:pt x="28830" y="16293"/>
                  </a:cubicBezTo>
                  <a:lnTo>
                    <a:pt x="7893" y="21600"/>
                  </a:lnTo>
                  <a:close/>
                </a:path>
              </a:pathLst>
            </a:custGeom>
            <a:noFill/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94" name="Freeform 23"/>
            <p:cNvSpPr>
              <a:spLocks/>
            </p:cNvSpPr>
            <p:nvPr/>
          </p:nvSpPr>
          <p:spPr bwMode="auto">
            <a:xfrm>
              <a:off x="3949" y="1898"/>
              <a:ext cx="79" cy="147"/>
            </a:xfrm>
            <a:custGeom>
              <a:avLst/>
              <a:gdLst>
                <a:gd name="T0" fmla="*/ 69 w 79"/>
                <a:gd name="T1" fmla="*/ 147 h 147"/>
                <a:gd name="T2" fmla="*/ 79 w 79"/>
                <a:gd name="T3" fmla="*/ 0 h 147"/>
                <a:gd name="T4" fmla="*/ 0 w 79"/>
                <a:gd name="T5" fmla="*/ 9 h 147"/>
                <a:gd name="T6" fmla="*/ 69 w 79"/>
                <a:gd name="T7" fmla="*/ 147 h 14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9"/>
                <a:gd name="T13" fmla="*/ 0 h 147"/>
                <a:gd name="T14" fmla="*/ 79 w 79"/>
                <a:gd name="T15" fmla="*/ 147 h 14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9" h="147">
                  <a:moveTo>
                    <a:pt x="69" y="147"/>
                  </a:moveTo>
                  <a:lnTo>
                    <a:pt x="79" y="0"/>
                  </a:lnTo>
                  <a:lnTo>
                    <a:pt x="0" y="9"/>
                  </a:lnTo>
                  <a:lnTo>
                    <a:pt x="69" y="147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95" name="Rectangle 24"/>
            <p:cNvSpPr>
              <a:spLocks noChangeArrowheads="1"/>
            </p:cNvSpPr>
            <p:nvPr/>
          </p:nvSpPr>
          <p:spPr bwMode="auto">
            <a:xfrm>
              <a:off x="4086" y="1799"/>
              <a:ext cx="5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0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-</a:t>
              </a:r>
              <a:endParaRPr lang="en-US" altLang="zh-TW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4398963" y="3589338"/>
            <a:ext cx="1995487" cy="2176462"/>
            <a:chOff x="2771" y="2261"/>
            <a:chExt cx="1257" cy="1371"/>
          </a:xfrm>
        </p:grpSpPr>
        <p:sp>
          <p:nvSpPr>
            <p:cNvPr id="548890" name="Arc 26"/>
            <p:cNvSpPr>
              <a:spLocks/>
            </p:cNvSpPr>
            <p:nvPr/>
          </p:nvSpPr>
          <p:spPr bwMode="auto">
            <a:xfrm>
              <a:off x="2771" y="2261"/>
              <a:ext cx="1257" cy="1140"/>
            </a:xfrm>
            <a:custGeom>
              <a:avLst/>
              <a:gdLst>
                <a:gd name="T0" fmla="*/ 0 w 21600"/>
                <a:gd name="T1" fmla="*/ 0 h 19584"/>
                <a:gd name="T2" fmla="*/ 0 w 21600"/>
                <a:gd name="T3" fmla="*/ 0 h 19584"/>
                <a:gd name="T4" fmla="*/ 0 w 21600"/>
                <a:gd name="T5" fmla="*/ 0 h 19584"/>
                <a:gd name="T6" fmla="*/ 0 60000 65536"/>
                <a:gd name="T7" fmla="*/ 0 60000 65536"/>
                <a:gd name="T8" fmla="*/ 0 60000 65536"/>
                <a:gd name="T9" fmla="*/ 0 w 21600"/>
                <a:gd name="T10" fmla="*/ 0 h 19584"/>
                <a:gd name="T11" fmla="*/ 21600 w 21600"/>
                <a:gd name="T12" fmla="*/ 19584 h 195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19584" fill="none" extrusionOk="0">
                  <a:moveTo>
                    <a:pt x="21600" y="0"/>
                  </a:moveTo>
                  <a:cubicBezTo>
                    <a:pt x="21600" y="8400"/>
                    <a:pt x="16729" y="16039"/>
                    <a:pt x="9112" y="19583"/>
                  </a:cubicBezTo>
                </a:path>
                <a:path w="21600" h="19584" stroke="0" extrusionOk="0">
                  <a:moveTo>
                    <a:pt x="21600" y="0"/>
                  </a:moveTo>
                  <a:cubicBezTo>
                    <a:pt x="21600" y="8400"/>
                    <a:pt x="16729" y="16039"/>
                    <a:pt x="9112" y="1958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91" name="Freeform 27"/>
            <p:cNvSpPr>
              <a:spLocks/>
            </p:cNvSpPr>
            <p:nvPr/>
          </p:nvSpPr>
          <p:spPr bwMode="auto">
            <a:xfrm>
              <a:off x="3173" y="3361"/>
              <a:ext cx="138" cy="88"/>
            </a:xfrm>
            <a:custGeom>
              <a:avLst/>
              <a:gdLst>
                <a:gd name="T0" fmla="*/ 0 w 138"/>
                <a:gd name="T1" fmla="*/ 88 h 88"/>
                <a:gd name="T2" fmla="*/ 138 w 138"/>
                <a:gd name="T3" fmla="*/ 69 h 88"/>
                <a:gd name="T4" fmla="*/ 108 w 138"/>
                <a:gd name="T5" fmla="*/ 0 h 88"/>
                <a:gd name="T6" fmla="*/ 0 w 138"/>
                <a:gd name="T7" fmla="*/ 88 h 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8"/>
                <a:gd name="T13" fmla="*/ 0 h 88"/>
                <a:gd name="T14" fmla="*/ 138 w 138"/>
                <a:gd name="T15" fmla="*/ 88 h 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8" h="88">
                  <a:moveTo>
                    <a:pt x="0" y="88"/>
                  </a:moveTo>
                  <a:lnTo>
                    <a:pt x="138" y="69"/>
                  </a:lnTo>
                  <a:lnTo>
                    <a:pt x="108" y="0"/>
                  </a:lnTo>
                  <a:lnTo>
                    <a:pt x="0" y="88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92" name="Rectangle 28"/>
            <p:cNvSpPr>
              <a:spLocks noChangeArrowheads="1"/>
            </p:cNvSpPr>
            <p:nvPr/>
          </p:nvSpPr>
          <p:spPr bwMode="auto">
            <a:xfrm>
              <a:off x="3301" y="3440"/>
              <a:ext cx="9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0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8" name="Group 29"/>
          <p:cNvGrpSpPr>
            <a:grpSpLocks/>
          </p:cNvGrpSpPr>
          <p:nvPr/>
        </p:nvGrpSpPr>
        <p:grpSpPr bwMode="auto">
          <a:xfrm>
            <a:off x="4024313" y="3679825"/>
            <a:ext cx="966787" cy="1562100"/>
            <a:chOff x="2535" y="2318"/>
            <a:chExt cx="609" cy="984"/>
          </a:xfrm>
        </p:grpSpPr>
        <p:sp>
          <p:nvSpPr>
            <p:cNvPr id="548887" name="Arc 30"/>
            <p:cNvSpPr>
              <a:spLocks/>
            </p:cNvSpPr>
            <p:nvPr/>
          </p:nvSpPr>
          <p:spPr bwMode="auto">
            <a:xfrm>
              <a:off x="2535" y="2318"/>
              <a:ext cx="609" cy="879"/>
            </a:xfrm>
            <a:custGeom>
              <a:avLst/>
              <a:gdLst>
                <a:gd name="T0" fmla="*/ 0 w 21600"/>
                <a:gd name="T1" fmla="*/ 0 h 31162"/>
                <a:gd name="T2" fmla="*/ 0 w 21600"/>
                <a:gd name="T3" fmla="*/ 0 h 31162"/>
                <a:gd name="T4" fmla="*/ 0 w 21600"/>
                <a:gd name="T5" fmla="*/ 0 h 31162"/>
                <a:gd name="T6" fmla="*/ 0 60000 65536"/>
                <a:gd name="T7" fmla="*/ 0 60000 65536"/>
                <a:gd name="T8" fmla="*/ 0 60000 65536"/>
                <a:gd name="T9" fmla="*/ 0 w 21600"/>
                <a:gd name="T10" fmla="*/ 0 h 31162"/>
                <a:gd name="T11" fmla="*/ 21600 w 21600"/>
                <a:gd name="T12" fmla="*/ 31162 h 311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1162" fill="none" extrusionOk="0">
                  <a:moveTo>
                    <a:pt x="9086" y="-1"/>
                  </a:moveTo>
                  <a:cubicBezTo>
                    <a:pt x="16717" y="3538"/>
                    <a:pt x="21600" y="11184"/>
                    <a:pt x="21600" y="19596"/>
                  </a:cubicBezTo>
                  <a:cubicBezTo>
                    <a:pt x="21600" y="23691"/>
                    <a:pt x="20435" y="27703"/>
                    <a:pt x="18242" y="31162"/>
                  </a:cubicBezTo>
                </a:path>
                <a:path w="21600" h="31162" stroke="0" extrusionOk="0">
                  <a:moveTo>
                    <a:pt x="9086" y="-1"/>
                  </a:moveTo>
                  <a:cubicBezTo>
                    <a:pt x="16717" y="3538"/>
                    <a:pt x="21600" y="11184"/>
                    <a:pt x="21600" y="19596"/>
                  </a:cubicBezTo>
                  <a:cubicBezTo>
                    <a:pt x="21600" y="23691"/>
                    <a:pt x="20435" y="27703"/>
                    <a:pt x="18242" y="31162"/>
                  </a:cubicBezTo>
                  <a:lnTo>
                    <a:pt x="0" y="19596"/>
                  </a:lnTo>
                  <a:close/>
                </a:path>
              </a:pathLst>
            </a:custGeom>
            <a:noFill/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88" name="Freeform 31"/>
            <p:cNvSpPr>
              <a:spLocks/>
            </p:cNvSpPr>
            <p:nvPr/>
          </p:nvSpPr>
          <p:spPr bwMode="auto">
            <a:xfrm>
              <a:off x="2957" y="3165"/>
              <a:ext cx="118" cy="137"/>
            </a:xfrm>
            <a:custGeom>
              <a:avLst/>
              <a:gdLst>
                <a:gd name="T0" fmla="*/ 0 w 118"/>
                <a:gd name="T1" fmla="*/ 137 h 137"/>
                <a:gd name="T2" fmla="*/ 118 w 118"/>
                <a:gd name="T3" fmla="*/ 59 h 137"/>
                <a:gd name="T4" fmla="*/ 59 w 118"/>
                <a:gd name="T5" fmla="*/ 0 h 137"/>
                <a:gd name="T6" fmla="*/ 0 w 118"/>
                <a:gd name="T7" fmla="*/ 137 h 1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8"/>
                <a:gd name="T13" fmla="*/ 0 h 137"/>
                <a:gd name="T14" fmla="*/ 118 w 118"/>
                <a:gd name="T15" fmla="*/ 137 h 1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8" h="137">
                  <a:moveTo>
                    <a:pt x="0" y="137"/>
                  </a:moveTo>
                  <a:lnTo>
                    <a:pt x="118" y="59"/>
                  </a:lnTo>
                  <a:lnTo>
                    <a:pt x="59" y="0"/>
                  </a:lnTo>
                  <a:lnTo>
                    <a:pt x="0" y="137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89" name="Rectangle 32"/>
            <p:cNvSpPr>
              <a:spLocks noChangeArrowheads="1"/>
            </p:cNvSpPr>
            <p:nvPr/>
          </p:nvSpPr>
          <p:spPr bwMode="auto">
            <a:xfrm>
              <a:off x="2908" y="3017"/>
              <a:ext cx="9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000">
                  <a:solidFill>
                    <a:srgbClr val="0000FF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pic>
        <p:nvPicPr>
          <p:cNvPr id="1409057" name="Picture 3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22638" y="2528888"/>
            <a:ext cx="4984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09058" name="Picture 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06763" y="4275138"/>
            <a:ext cx="4984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09059" name="Picture 3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14925" y="3230563"/>
            <a:ext cx="5000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36"/>
          <p:cNvGrpSpPr>
            <a:grpSpLocks/>
          </p:cNvGrpSpPr>
          <p:nvPr/>
        </p:nvGrpSpPr>
        <p:grpSpPr bwMode="auto">
          <a:xfrm>
            <a:off x="2262188" y="1671638"/>
            <a:ext cx="4132262" cy="3983037"/>
            <a:chOff x="1425" y="1053"/>
            <a:chExt cx="2603" cy="2509"/>
          </a:xfrm>
        </p:grpSpPr>
        <p:sp>
          <p:nvSpPr>
            <p:cNvPr id="548883" name="Arc 37"/>
            <p:cNvSpPr>
              <a:spLocks/>
            </p:cNvSpPr>
            <p:nvPr/>
          </p:nvSpPr>
          <p:spPr bwMode="auto">
            <a:xfrm>
              <a:off x="2525" y="1262"/>
              <a:ext cx="579" cy="1014"/>
            </a:xfrm>
            <a:custGeom>
              <a:avLst/>
              <a:gdLst>
                <a:gd name="T0" fmla="*/ 0 w 21600"/>
                <a:gd name="T1" fmla="*/ 0 h 37781"/>
                <a:gd name="T2" fmla="*/ 0 w 21600"/>
                <a:gd name="T3" fmla="*/ 0 h 37781"/>
                <a:gd name="T4" fmla="*/ 0 w 21600"/>
                <a:gd name="T5" fmla="*/ 0 h 37781"/>
                <a:gd name="T6" fmla="*/ 0 60000 65536"/>
                <a:gd name="T7" fmla="*/ 0 60000 65536"/>
                <a:gd name="T8" fmla="*/ 0 60000 65536"/>
                <a:gd name="T9" fmla="*/ 0 w 21600"/>
                <a:gd name="T10" fmla="*/ 0 h 37781"/>
                <a:gd name="T11" fmla="*/ 21600 w 21600"/>
                <a:gd name="T12" fmla="*/ 37781 h 377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7781" fill="none" extrusionOk="0">
                  <a:moveTo>
                    <a:pt x="10951" y="-1"/>
                  </a:moveTo>
                  <a:cubicBezTo>
                    <a:pt x="17548" y="3880"/>
                    <a:pt x="21600" y="10963"/>
                    <a:pt x="21600" y="18618"/>
                  </a:cubicBezTo>
                  <a:cubicBezTo>
                    <a:pt x="21600" y="26675"/>
                    <a:pt x="17114" y="34063"/>
                    <a:pt x="9966" y="37781"/>
                  </a:cubicBezTo>
                </a:path>
                <a:path w="21600" h="37781" stroke="0" extrusionOk="0">
                  <a:moveTo>
                    <a:pt x="10951" y="-1"/>
                  </a:moveTo>
                  <a:cubicBezTo>
                    <a:pt x="17548" y="3880"/>
                    <a:pt x="21600" y="10963"/>
                    <a:pt x="21600" y="18618"/>
                  </a:cubicBezTo>
                  <a:cubicBezTo>
                    <a:pt x="21600" y="26675"/>
                    <a:pt x="17114" y="34063"/>
                    <a:pt x="9966" y="37781"/>
                  </a:cubicBezTo>
                  <a:lnTo>
                    <a:pt x="0" y="18618"/>
                  </a:lnTo>
                  <a:close/>
                </a:path>
              </a:pathLst>
            </a:cu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84" name="Arc 38"/>
            <p:cNvSpPr>
              <a:spLocks/>
            </p:cNvSpPr>
            <p:nvPr/>
          </p:nvSpPr>
          <p:spPr bwMode="auto">
            <a:xfrm>
              <a:off x="1425" y="2377"/>
              <a:ext cx="678" cy="1185"/>
            </a:xfrm>
            <a:custGeom>
              <a:avLst/>
              <a:gdLst>
                <a:gd name="T0" fmla="*/ 0 w 21600"/>
                <a:gd name="T1" fmla="*/ 0 h 37781"/>
                <a:gd name="T2" fmla="*/ 0 w 21600"/>
                <a:gd name="T3" fmla="*/ 0 h 37781"/>
                <a:gd name="T4" fmla="*/ 0 w 21600"/>
                <a:gd name="T5" fmla="*/ 0 h 37781"/>
                <a:gd name="T6" fmla="*/ 0 60000 65536"/>
                <a:gd name="T7" fmla="*/ 0 60000 65536"/>
                <a:gd name="T8" fmla="*/ 0 60000 65536"/>
                <a:gd name="T9" fmla="*/ 0 w 21600"/>
                <a:gd name="T10" fmla="*/ 0 h 37781"/>
                <a:gd name="T11" fmla="*/ 21600 w 21600"/>
                <a:gd name="T12" fmla="*/ 37781 h 377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7781" fill="none" extrusionOk="0">
                  <a:moveTo>
                    <a:pt x="13087" y="37780"/>
                  </a:moveTo>
                  <a:cubicBezTo>
                    <a:pt x="5147" y="34375"/>
                    <a:pt x="0" y="26567"/>
                    <a:pt x="0" y="17929"/>
                  </a:cubicBezTo>
                  <a:cubicBezTo>
                    <a:pt x="-1" y="10734"/>
                    <a:pt x="3581" y="4012"/>
                    <a:pt x="9553" y="0"/>
                  </a:cubicBezTo>
                </a:path>
                <a:path w="21600" h="37781" stroke="0" extrusionOk="0">
                  <a:moveTo>
                    <a:pt x="13087" y="37780"/>
                  </a:moveTo>
                  <a:cubicBezTo>
                    <a:pt x="5147" y="34375"/>
                    <a:pt x="0" y="26567"/>
                    <a:pt x="0" y="17929"/>
                  </a:cubicBezTo>
                  <a:cubicBezTo>
                    <a:pt x="-1" y="10734"/>
                    <a:pt x="3581" y="4012"/>
                    <a:pt x="9553" y="0"/>
                  </a:cubicBezTo>
                  <a:lnTo>
                    <a:pt x="21600" y="17929"/>
                  </a:lnTo>
                  <a:close/>
                </a:path>
              </a:pathLst>
            </a:cu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85" name="Arc 39"/>
            <p:cNvSpPr>
              <a:spLocks/>
            </p:cNvSpPr>
            <p:nvPr/>
          </p:nvSpPr>
          <p:spPr bwMode="auto">
            <a:xfrm>
              <a:off x="2486" y="1053"/>
              <a:ext cx="1508" cy="1130"/>
            </a:xfrm>
            <a:custGeom>
              <a:avLst/>
              <a:gdLst>
                <a:gd name="T0" fmla="*/ 0 w 28831"/>
                <a:gd name="T1" fmla="*/ 0 h 21600"/>
                <a:gd name="T2" fmla="*/ 0 w 28831"/>
                <a:gd name="T3" fmla="*/ 0 h 21600"/>
                <a:gd name="T4" fmla="*/ 0 w 28831"/>
                <a:gd name="T5" fmla="*/ 0 h 21600"/>
                <a:gd name="T6" fmla="*/ 0 60000 65536"/>
                <a:gd name="T7" fmla="*/ 0 60000 65536"/>
                <a:gd name="T8" fmla="*/ 0 60000 65536"/>
                <a:gd name="T9" fmla="*/ 0 w 28831"/>
                <a:gd name="T10" fmla="*/ 0 h 21600"/>
                <a:gd name="T11" fmla="*/ 28831 w 2883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31" h="21600" fill="none" extrusionOk="0">
                  <a:moveTo>
                    <a:pt x="-1" y="1493"/>
                  </a:moveTo>
                  <a:cubicBezTo>
                    <a:pt x="2514" y="506"/>
                    <a:pt x="5191" y="-1"/>
                    <a:pt x="7893" y="0"/>
                  </a:cubicBezTo>
                  <a:cubicBezTo>
                    <a:pt x="17778" y="0"/>
                    <a:pt x="26402" y="6710"/>
                    <a:pt x="28830" y="16293"/>
                  </a:cubicBezTo>
                </a:path>
                <a:path w="28831" h="21600" stroke="0" extrusionOk="0">
                  <a:moveTo>
                    <a:pt x="-1" y="1493"/>
                  </a:moveTo>
                  <a:cubicBezTo>
                    <a:pt x="2514" y="506"/>
                    <a:pt x="5191" y="-1"/>
                    <a:pt x="7893" y="0"/>
                  </a:cubicBezTo>
                  <a:cubicBezTo>
                    <a:pt x="17778" y="0"/>
                    <a:pt x="26402" y="6710"/>
                    <a:pt x="28830" y="16293"/>
                  </a:cubicBezTo>
                  <a:lnTo>
                    <a:pt x="7893" y="21600"/>
                  </a:lnTo>
                  <a:close/>
                </a:path>
              </a:pathLst>
            </a:cu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86" name="Arc 40"/>
            <p:cNvSpPr>
              <a:spLocks/>
            </p:cNvSpPr>
            <p:nvPr/>
          </p:nvSpPr>
          <p:spPr bwMode="auto">
            <a:xfrm>
              <a:off x="2771" y="2261"/>
              <a:ext cx="1257" cy="1140"/>
            </a:xfrm>
            <a:custGeom>
              <a:avLst/>
              <a:gdLst>
                <a:gd name="T0" fmla="*/ 0 w 21600"/>
                <a:gd name="T1" fmla="*/ 0 h 19584"/>
                <a:gd name="T2" fmla="*/ 0 w 21600"/>
                <a:gd name="T3" fmla="*/ 0 h 19584"/>
                <a:gd name="T4" fmla="*/ 0 w 21600"/>
                <a:gd name="T5" fmla="*/ 0 h 19584"/>
                <a:gd name="T6" fmla="*/ 0 60000 65536"/>
                <a:gd name="T7" fmla="*/ 0 60000 65536"/>
                <a:gd name="T8" fmla="*/ 0 60000 65536"/>
                <a:gd name="T9" fmla="*/ 0 w 21600"/>
                <a:gd name="T10" fmla="*/ 0 h 19584"/>
                <a:gd name="T11" fmla="*/ 21600 w 21600"/>
                <a:gd name="T12" fmla="*/ 19584 h 195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19584" fill="none" extrusionOk="0">
                  <a:moveTo>
                    <a:pt x="21600" y="0"/>
                  </a:moveTo>
                  <a:cubicBezTo>
                    <a:pt x="21600" y="8400"/>
                    <a:pt x="16729" y="16039"/>
                    <a:pt x="9112" y="19583"/>
                  </a:cubicBezTo>
                </a:path>
                <a:path w="21600" h="19584" stroke="0" extrusionOk="0">
                  <a:moveTo>
                    <a:pt x="21600" y="0"/>
                  </a:moveTo>
                  <a:cubicBezTo>
                    <a:pt x="21600" y="8400"/>
                    <a:pt x="16729" y="16039"/>
                    <a:pt x="9112" y="1958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09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09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409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409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409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09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409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9028" grpId="0"/>
      <p:bldP spid="1409029" grpId="0"/>
      <p:bldP spid="1409030" grpId="0"/>
      <p:bldP spid="140903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86173-1BA7-4EF3-94A2-AD53D8CDD108}" type="slidenum">
              <a:rPr lang="en-US" altLang="zh-TW"/>
              <a:pPr>
                <a:defRPr/>
              </a:pPr>
              <a:t>21</a:t>
            </a:fld>
            <a:endParaRPr lang="en-US" altLang="zh-TW"/>
          </a:p>
        </p:txBody>
      </p:sp>
      <p:sp>
        <p:nvSpPr>
          <p:cNvPr id="319542" name="Text Box 54"/>
          <p:cNvSpPr txBox="1">
            <a:spLocks noChangeArrowheads="1"/>
          </p:cNvSpPr>
          <p:nvPr/>
        </p:nvSpPr>
        <p:spPr bwMode="auto">
          <a:xfrm>
            <a:off x="6742113" y="1601788"/>
            <a:ext cx="2470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工會的隱含目標</a:t>
            </a:r>
            <a:r>
              <a:rPr lang="en-US" altLang="zh-TW" sz="2400" b="1">
                <a:latin typeface="標楷體" pitchFamily="65" charset="-120"/>
                <a:ea typeface="標楷體" pitchFamily="65" charset="-120"/>
              </a:rPr>
              <a:t>:</a:t>
            </a:r>
          </a:p>
          <a:p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維持對立的態度</a:t>
            </a:r>
          </a:p>
        </p:txBody>
      </p:sp>
      <p:sp>
        <p:nvSpPr>
          <p:cNvPr id="319543" name="Text Box 55"/>
          <p:cNvSpPr txBox="1">
            <a:spLocks noChangeArrowheads="1"/>
          </p:cNvSpPr>
          <p:nvPr/>
        </p:nvSpPr>
        <p:spPr bwMode="auto">
          <a:xfrm>
            <a:off x="3200400" y="3048000"/>
            <a:ext cx="1403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溝通的</a:t>
            </a:r>
          </a:p>
          <a:p>
            <a:pPr algn="ctr"/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開放程度</a:t>
            </a:r>
          </a:p>
        </p:txBody>
      </p:sp>
      <p:sp>
        <p:nvSpPr>
          <p:cNvPr id="319544" name="Arc 56"/>
          <p:cNvSpPr>
            <a:spLocks/>
          </p:cNvSpPr>
          <p:nvPr/>
        </p:nvSpPr>
        <p:spPr bwMode="auto">
          <a:xfrm flipH="1">
            <a:off x="6781800" y="2133600"/>
            <a:ext cx="1344613" cy="1311275"/>
          </a:xfrm>
          <a:custGeom>
            <a:avLst/>
            <a:gdLst>
              <a:gd name="T0" fmla="*/ 2147483647 w 21068"/>
              <a:gd name="T1" fmla="*/ 2147483647 h 18151"/>
              <a:gd name="T2" fmla="*/ 0 w 21068"/>
              <a:gd name="T3" fmla="*/ 2147483647 h 18151"/>
              <a:gd name="T4" fmla="*/ 2147483647 w 21068"/>
              <a:gd name="T5" fmla="*/ 0 h 18151"/>
              <a:gd name="T6" fmla="*/ 0 60000 65536"/>
              <a:gd name="T7" fmla="*/ 0 60000 65536"/>
              <a:gd name="T8" fmla="*/ 0 60000 65536"/>
              <a:gd name="T9" fmla="*/ 0 w 21068"/>
              <a:gd name="T10" fmla="*/ 0 h 18151"/>
              <a:gd name="T11" fmla="*/ 21068 w 21068"/>
              <a:gd name="T12" fmla="*/ 18151 h 1815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068" h="18151" fill="none" extrusionOk="0">
                <a:moveTo>
                  <a:pt x="9359" y="18151"/>
                </a:moveTo>
                <a:cubicBezTo>
                  <a:pt x="4608" y="15086"/>
                  <a:pt x="1247" y="10280"/>
                  <a:pt x="0" y="4765"/>
                </a:cubicBezTo>
              </a:path>
              <a:path w="21068" h="18151" stroke="0" extrusionOk="0">
                <a:moveTo>
                  <a:pt x="9359" y="18151"/>
                </a:moveTo>
                <a:cubicBezTo>
                  <a:pt x="4608" y="15086"/>
                  <a:pt x="1247" y="10280"/>
                  <a:pt x="0" y="4765"/>
                </a:cubicBezTo>
                <a:lnTo>
                  <a:pt x="21068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9545" name="Text Box 57"/>
          <p:cNvSpPr txBox="1">
            <a:spLocks noChangeArrowheads="1"/>
          </p:cNvSpPr>
          <p:nvPr/>
        </p:nvSpPr>
        <p:spPr bwMode="auto">
          <a:xfrm>
            <a:off x="7848600" y="3200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反</a:t>
            </a:r>
          </a:p>
        </p:txBody>
      </p:sp>
      <p:sp>
        <p:nvSpPr>
          <p:cNvPr id="319546" name="Arc 58"/>
          <p:cNvSpPr>
            <a:spLocks/>
          </p:cNvSpPr>
          <p:nvPr/>
        </p:nvSpPr>
        <p:spPr bwMode="auto">
          <a:xfrm rot="10800000" flipV="1">
            <a:off x="3886200" y="2057400"/>
            <a:ext cx="2576513" cy="1219200"/>
          </a:xfrm>
          <a:custGeom>
            <a:avLst/>
            <a:gdLst>
              <a:gd name="T0" fmla="*/ 0 w 42720"/>
              <a:gd name="T1" fmla="*/ 2147483647 h 21600"/>
              <a:gd name="T2" fmla="*/ 2147483647 w 42720"/>
              <a:gd name="T3" fmla="*/ 2147483647 h 21600"/>
              <a:gd name="T4" fmla="*/ 2147483647 w 42720"/>
              <a:gd name="T5" fmla="*/ 2147483647 h 21600"/>
              <a:gd name="T6" fmla="*/ 0 60000 65536"/>
              <a:gd name="T7" fmla="*/ 0 60000 65536"/>
              <a:gd name="T8" fmla="*/ 0 60000 65536"/>
              <a:gd name="T9" fmla="*/ 0 w 42720"/>
              <a:gd name="T10" fmla="*/ 0 h 21600"/>
              <a:gd name="T11" fmla="*/ 42720 w 4272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720" h="21600" fill="none" extrusionOk="0">
                <a:moveTo>
                  <a:pt x="0" y="17715"/>
                </a:moveTo>
                <a:cubicBezTo>
                  <a:pt x="1876" y="7454"/>
                  <a:pt x="10817" y="-1"/>
                  <a:pt x="21248" y="0"/>
                </a:cubicBezTo>
                <a:cubicBezTo>
                  <a:pt x="32267" y="0"/>
                  <a:pt x="41520" y="8295"/>
                  <a:pt x="42719" y="19249"/>
                </a:cubicBezTo>
              </a:path>
              <a:path w="42720" h="21600" stroke="0" extrusionOk="0">
                <a:moveTo>
                  <a:pt x="0" y="17715"/>
                </a:moveTo>
                <a:cubicBezTo>
                  <a:pt x="1876" y="7454"/>
                  <a:pt x="10817" y="-1"/>
                  <a:pt x="21248" y="0"/>
                </a:cubicBezTo>
                <a:cubicBezTo>
                  <a:pt x="32267" y="0"/>
                  <a:pt x="41520" y="8295"/>
                  <a:pt x="42719" y="19249"/>
                </a:cubicBezTo>
                <a:lnTo>
                  <a:pt x="21248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9547" name="Arc 59"/>
          <p:cNvSpPr>
            <a:spLocks/>
          </p:cNvSpPr>
          <p:nvPr/>
        </p:nvSpPr>
        <p:spPr bwMode="auto">
          <a:xfrm flipV="1">
            <a:off x="5216525" y="3657600"/>
            <a:ext cx="1173163" cy="1001713"/>
          </a:xfrm>
          <a:custGeom>
            <a:avLst/>
            <a:gdLst>
              <a:gd name="T0" fmla="*/ 2147483647 w 21156"/>
              <a:gd name="T1" fmla="*/ 0 h 17456"/>
              <a:gd name="T2" fmla="*/ 2147483647 w 21156"/>
              <a:gd name="T3" fmla="*/ 2147483647 h 17456"/>
              <a:gd name="T4" fmla="*/ 0 w 21156"/>
              <a:gd name="T5" fmla="*/ 2147483647 h 17456"/>
              <a:gd name="T6" fmla="*/ 0 60000 65536"/>
              <a:gd name="T7" fmla="*/ 0 60000 65536"/>
              <a:gd name="T8" fmla="*/ 0 60000 65536"/>
              <a:gd name="T9" fmla="*/ 0 w 21156"/>
              <a:gd name="T10" fmla="*/ 0 h 17456"/>
              <a:gd name="T11" fmla="*/ 21156 w 21156"/>
              <a:gd name="T12" fmla="*/ 17456 h 174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56" h="17456" fill="none" extrusionOk="0">
                <a:moveTo>
                  <a:pt x="12721" y="0"/>
                </a:moveTo>
                <a:cubicBezTo>
                  <a:pt x="17065" y="3165"/>
                  <a:pt x="20072" y="7836"/>
                  <a:pt x="21156" y="13099"/>
                </a:cubicBezTo>
              </a:path>
              <a:path w="21156" h="17456" stroke="0" extrusionOk="0">
                <a:moveTo>
                  <a:pt x="12721" y="0"/>
                </a:moveTo>
                <a:cubicBezTo>
                  <a:pt x="17065" y="3165"/>
                  <a:pt x="20072" y="7836"/>
                  <a:pt x="21156" y="13099"/>
                </a:cubicBezTo>
                <a:lnTo>
                  <a:pt x="0" y="17456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9548" name="Text Box 60"/>
          <p:cNvSpPr txBox="1">
            <a:spLocks noChangeArrowheads="1"/>
          </p:cNvSpPr>
          <p:nvPr/>
        </p:nvSpPr>
        <p:spPr bwMode="auto">
          <a:xfrm>
            <a:off x="5791200" y="3048000"/>
            <a:ext cx="1708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對傳統工會</a:t>
            </a:r>
          </a:p>
          <a:p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地位的威脅</a:t>
            </a:r>
          </a:p>
        </p:txBody>
      </p:sp>
      <p:sp>
        <p:nvSpPr>
          <p:cNvPr id="319549" name="Text Box 61"/>
          <p:cNvSpPr txBox="1">
            <a:spLocks noChangeArrowheads="1"/>
          </p:cNvSpPr>
          <p:nvPr/>
        </p:nvSpPr>
        <p:spPr bwMode="auto">
          <a:xfrm>
            <a:off x="4170363" y="268605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反</a:t>
            </a:r>
          </a:p>
        </p:txBody>
      </p:sp>
      <p:sp>
        <p:nvSpPr>
          <p:cNvPr id="319550" name="Text Box 62"/>
          <p:cNvSpPr txBox="1">
            <a:spLocks noChangeArrowheads="1"/>
          </p:cNvSpPr>
          <p:nvPr/>
        </p:nvSpPr>
        <p:spPr bwMode="auto">
          <a:xfrm>
            <a:off x="6400800" y="3810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同</a:t>
            </a:r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4648200" y="3200400"/>
            <a:ext cx="1066800" cy="533400"/>
            <a:chOff x="2928" y="2016"/>
            <a:chExt cx="672" cy="336"/>
          </a:xfrm>
        </p:grpSpPr>
        <p:sp>
          <p:nvSpPr>
            <p:cNvPr id="549916" name="Line 64"/>
            <p:cNvSpPr>
              <a:spLocks noChangeShapeType="1"/>
            </p:cNvSpPr>
            <p:nvPr/>
          </p:nvSpPr>
          <p:spPr bwMode="auto">
            <a:xfrm>
              <a:off x="2928" y="211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9917" name="Line 65"/>
            <p:cNvSpPr>
              <a:spLocks noChangeShapeType="1"/>
            </p:cNvSpPr>
            <p:nvPr/>
          </p:nvSpPr>
          <p:spPr bwMode="auto">
            <a:xfrm>
              <a:off x="2928" y="2112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9918" name="Line 66"/>
            <p:cNvSpPr>
              <a:spLocks noChangeShapeType="1"/>
            </p:cNvSpPr>
            <p:nvPr/>
          </p:nvSpPr>
          <p:spPr bwMode="auto">
            <a:xfrm>
              <a:off x="2928" y="216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9919" name="Line 67"/>
            <p:cNvSpPr>
              <a:spLocks noChangeShapeType="1"/>
            </p:cNvSpPr>
            <p:nvPr/>
          </p:nvSpPr>
          <p:spPr bwMode="auto">
            <a:xfrm>
              <a:off x="3600" y="2112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9920" name="AutoShape 68"/>
            <p:cNvSpPr>
              <a:spLocks noChangeArrowheads="1"/>
            </p:cNvSpPr>
            <p:nvPr/>
          </p:nvSpPr>
          <p:spPr bwMode="auto">
            <a:xfrm>
              <a:off x="3168" y="2160"/>
              <a:ext cx="192" cy="192"/>
            </a:xfrm>
            <a:prstGeom prst="flowChartExtra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9921" name="Rectangle 69"/>
            <p:cNvSpPr>
              <a:spLocks noChangeArrowheads="1"/>
            </p:cNvSpPr>
            <p:nvPr/>
          </p:nvSpPr>
          <p:spPr bwMode="auto">
            <a:xfrm>
              <a:off x="2976" y="2016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9922" name="Rectangle 70"/>
            <p:cNvSpPr>
              <a:spLocks noChangeArrowheads="1"/>
            </p:cNvSpPr>
            <p:nvPr/>
          </p:nvSpPr>
          <p:spPr bwMode="auto">
            <a:xfrm>
              <a:off x="3456" y="2016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19559" name="Arc 71"/>
          <p:cNvSpPr>
            <a:spLocks/>
          </p:cNvSpPr>
          <p:nvPr/>
        </p:nvSpPr>
        <p:spPr bwMode="auto">
          <a:xfrm flipV="1">
            <a:off x="3916363" y="3505200"/>
            <a:ext cx="1452562" cy="1239838"/>
          </a:xfrm>
          <a:custGeom>
            <a:avLst/>
            <a:gdLst>
              <a:gd name="T0" fmla="*/ 0 w 23510"/>
              <a:gd name="T1" fmla="*/ 2147483647 h 21600"/>
              <a:gd name="T2" fmla="*/ 2147483647 w 23510"/>
              <a:gd name="T3" fmla="*/ 2147483647 h 21600"/>
              <a:gd name="T4" fmla="*/ 2147483647 w 23510"/>
              <a:gd name="T5" fmla="*/ 2147483647 h 21600"/>
              <a:gd name="T6" fmla="*/ 0 60000 65536"/>
              <a:gd name="T7" fmla="*/ 0 60000 65536"/>
              <a:gd name="T8" fmla="*/ 0 60000 65536"/>
              <a:gd name="T9" fmla="*/ 0 w 23510"/>
              <a:gd name="T10" fmla="*/ 0 h 21600"/>
              <a:gd name="T11" fmla="*/ 23510 w 2351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510" h="21600" fill="none" extrusionOk="0">
                <a:moveTo>
                  <a:pt x="-1" y="15669"/>
                </a:moveTo>
                <a:cubicBezTo>
                  <a:pt x="2648" y="6395"/>
                  <a:pt x="11124" y="-1"/>
                  <a:pt x="20770" y="0"/>
                </a:cubicBezTo>
                <a:cubicBezTo>
                  <a:pt x="21686" y="0"/>
                  <a:pt x="22601" y="58"/>
                  <a:pt x="23510" y="174"/>
                </a:cubicBezTo>
              </a:path>
              <a:path w="23510" h="21600" stroke="0" extrusionOk="0">
                <a:moveTo>
                  <a:pt x="-1" y="15669"/>
                </a:moveTo>
                <a:cubicBezTo>
                  <a:pt x="2648" y="6395"/>
                  <a:pt x="11124" y="-1"/>
                  <a:pt x="20770" y="0"/>
                </a:cubicBezTo>
                <a:cubicBezTo>
                  <a:pt x="21686" y="0"/>
                  <a:pt x="22601" y="58"/>
                  <a:pt x="23510" y="174"/>
                </a:cubicBezTo>
                <a:lnTo>
                  <a:pt x="2077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3" name="Group 72"/>
          <p:cNvGrpSpPr>
            <a:grpSpLocks/>
          </p:cNvGrpSpPr>
          <p:nvPr/>
        </p:nvGrpSpPr>
        <p:grpSpPr bwMode="auto">
          <a:xfrm>
            <a:off x="5257800" y="4267200"/>
            <a:ext cx="838200" cy="838200"/>
            <a:chOff x="3312" y="2688"/>
            <a:chExt cx="528" cy="528"/>
          </a:xfrm>
        </p:grpSpPr>
        <p:sp>
          <p:nvSpPr>
            <p:cNvPr id="549913" name="Line 73"/>
            <p:cNvSpPr>
              <a:spLocks noChangeShapeType="1"/>
            </p:cNvSpPr>
            <p:nvPr/>
          </p:nvSpPr>
          <p:spPr bwMode="auto">
            <a:xfrm>
              <a:off x="3312" y="2880"/>
              <a:ext cx="28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9914" name="Line 74"/>
            <p:cNvSpPr>
              <a:spLocks noChangeShapeType="1"/>
            </p:cNvSpPr>
            <p:nvPr/>
          </p:nvSpPr>
          <p:spPr bwMode="auto">
            <a:xfrm>
              <a:off x="3504" y="2688"/>
              <a:ext cx="33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9915" name="Text Box 75"/>
            <p:cNvSpPr txBox="1">
              <a:spLocks noChangeArrowheads="1"/>
            </p:cNvSpPr>
            <p:nvPr/>
          </p:nvSpPr>
          <p:spPr bwMode="auto">
            <a:xfrm rot="2400000">
              <a:off x="3312" y="2784"/>
              <a:ext cx="5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 b="1">
                  <a:latin typeface="標楷體" pitchFamily="65" charset="-120"/>
                  <a:ea typeface="標楷體" pitchFamily="65" charset="-120"/>
                </a:rPr>
                <a:t>滯延</a:t>
              </a:r>
            </a:p>
          </p:txBody>
        </p:sp>
      </p:grpSp>
      <p:sp>
        <p:nvSpPr>
          <p:cNvPr id="319564" name="Arc 76"/>
          <p:cNvSpPr>
            <a:spLocks/>
          </p:cNvSpPr>
          <p:nvPr/>
        </p:nvSpPr>
        <p:spPr bwMode="auto">
          <a:xfrm flipV="1">
            <a:off x="1066800" y="2936875"/>
            <a:ext cx="1281113" cy="1762125"/>
          </a:xfrm>
          <a:custGeom>
            <a:avLst/>
            <a:gdLst>
              <a:gd name="T0" fmla="*/ 2147483647 w 21600"/>
              <a:gd name="T1" fmla="*/ 2147483647 h 30674"/>
              <a:gd name="T2" fmla="*/ 2147483647 w 21600"/>
              <a:gd name="T3" fmla="*/ 0 h 30674"/>
              <a:gd name="T4" fmla="*/ 2147483647 w 21600"/>
              <a:gd name="T5" fmla="*/ 2147483647 h 30674"/>
              <a:gd name="T6" fmla="*/ 0 60000 65536"/>
              <a:gd name="T7" fmla="*/ 0 60000 65536"/>
              <a:gd name="T8" fmla="*/ 0 60000 65536"/>
              <a:gd name="T9" fmla="*/ 0 w 21600"/>
              <a:gd name="T10" fmla="*/ 0 h 30674"/>
              <a:gd name="T11" fmla="*/ 21600 w 21600"/>
              <a:gd name="T12" fmla="*/ 30674 h 3067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674" fill="none" extrusionOk="0">
                <a:moveTo>
                  <a:pt x="4046" y="30673"/>
                </a:moveTo>
                <a:cubicBezTo>
                  <a:pt x="1415" y="27004"/>
                  <a:pt x="0" y="22602"/>
                  <a:pt x="0" y="18087"/>
                </a:cubicBezTo>
                <a:cubicBezTo>
                  <a:pt x="-1" y="10791"/>
                  <a:pt x="3682" y="3988"/>
                  <a:pt x="9792" y="0"/>
                </a:cubicBezTo>
              </a:path>
              <a:path w="21600" h="30674" stroke="0" extrusionOk="0">
                <a:moveTo>
                  <a:pt x="4046" y="30673"/>
                </a:moveTo>
                <a:cubicBezTo>
                  <a:pt x="1415" y="27004"/>
                  <a:pt x="0" y="22602"/>
                  <a:pt x="0" y="18087"/>
                </a:cubicBezTo>
                <a:cubicBezTo>
                  <a:pt x="-1" y="10791"/>
                  <a:pt x="3682" y="3988"/>
                  <a:pt x="9792" y="0"/>
                </a:cubicBezTo>
                <a:lnTo>
                  <a:pt x="21600" y="18087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9565" name="Arc 77"/>
          <p:cNvSpPr>
            <a:spLocks/>
          </p:cNvSpPr>
          <p:nvPr/>
        </p:nvSpPr>
        <p:spPr bwMode="auto">
          <a:xfrm rot="10800000" flipV="1">
            <a:off x="1506538" y="2057400"/>
            <a:ext cx="2228850" cy="1447800"/>
          </a:xfrm>
          <a:custGeom>
            <a:avLst/>
            <a:gdLst>
              <a:gd name="T0" fmla="*/ 0 w 36729"/>
              <a:gd name="T1" fmla="*/ 2147483647 h 21600"/>
              <a:gd name="T2" fmla="*/ 2147483647 w 36729"/>
              <a:gd name="T3" fmla="*/ 2147483647 h 21600"/>
              <a:gd name="T4" fmla="*/ 2147483647 w 36729"/>
              <a:gd name="T5" fmla="*/ 2147483647 h 21600"/>
              <a:gd name="T6" fmla="*/ 0 60000 65536"/>
              <a:gd name="T7" fmla="*/ 0 60000 65536"/>
              <a:gd name="T8" fmla="*/ 0 60000 65536"/>
              <a:gd name="T9" fmla="*/ 0 w 36729"/>
              <a:gd name="T10" fmla="*/ 0 h 21600"/>
              <a:gd name="T11" fmla="*/ 36729 w 3672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729" h="21600" fill="none" extrusionOk="0">
                <a:moveTo>
                  <a:pt x="-1" y="15695"/>
                </a:moveTo>
                <a:cubicBezTo>
                  <a:pt x="2638" y="6408"/>
                  <a:pt x="11121" y="-1"/>
                  <a:pt x="20777" y="0"/>
                </a:cubicBezTo>
                <a:cubicBezTo>
                  <a:pt x="26846" y="0"/>
                  <a:pt x="32636" y="2553"/>
                  <a:pt x="36728" y="7036"/>
                </a:cubicBezTo>
              </a:path>
              <a:path w="36729" h="21600" stroke="0" extrusionOk="0">
                <a:moveTo>
                  <a:pt x="-1" y="15695"/>
                </a:moveTo>
                <a:cubicBezTo>
                  <a:pt x="2638" y="6408"/>
                  <a:pt x="11121" y="-1"/>
                  <a:pt x="20777" y="0"/>
                </a:cubicBezTo>
                <a:cubicBezTo>
                  <a:pt x="26846" y="0"/>
                  <a:pt x="32636" y="2553"/>
                  <a:pt x="36728" y="7036"/>
                </a:cubicBezTo>
                <a:lnTo>
                  <a:pt x="20777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9566" name="Text Box 78"/>
          <p:cNvSpPr txBox="1">
            <a:spLocks noChangeArrowheads="1"/>
          </p:cNvSpPr>
          <p:nvPr/>
        </p:nvSpPr>
        <p:spPr bwMode="auto">
          <a:xfrm>
            <a:off x="838200" y="25146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品管圈活動</a:t>
            </a:r>
          </a:p>
        </p:txBody>
      </p:sp>
      <p:sp>
        <p:nvSpPr>
          <p:cNvPr id="319567" name="Text Box 79"/>
          <p:cNvSpPr txBox="1">
            <a:spLocks noChangeArrowheads="1"/>
          </p:cNvSpPr>
          <p:nvPr/>
        </p:nvSpPr>
        <p:spPr bwMode="auto">
          <a:xfrm>
            <a:off x="762000" y="2971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同</a:t>
            </a:r>
          </a:p>
        </p:txBody>
      </p:sp>
      <p:sp>
        <p:nvSpPr>
          <p:cNvPr id="319568" name="Text Box 80"/>
          <p:cNvSpPr txBox="1">
            <a:spLocks noChangeArrowheads="1"/>
          </p:cNvSpPr>
          <p:nvPr/>
        </p:nvSpPr>
        <p:spPr bwMode="auto">
          <a:xfrm>
            <a:off x="2906713" y="268605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同</a:t>
            </a:r>
          </a:p>
        </p:txBody>
      </p:sp>
      <p:sp>
        <p:nvSpPr>
          <p:cNvPr id="319569" name="Arc 81"/>
          <p:cNvSpPr>
            <a:spLocks/>
          </p:cNvSpPr>
          <p:nvPr/>
        </p:nvSpPr>
        <p:spPr bwMode="auto">
          <a:xfrm flipV="1">
            <a:off x="2320925" y="3733800"/>
            <a:ext cx="1336675" cy="858838"/>
          </a:xfrm>
          <a:custGeom>
            <a:avLst/>
            <a:gdLst>
              <a:gd name="T0" fmla="*/ 2147483647 w 21472"/>
              <a:gd name="T1" fmla="*/ 0 h 14949"/>
              <a:gd name="T2" fmla="*/ 2147483647 w 21472"/>
              <a:gd name="T3" fmla="*/ 2147483647 h 14949"/>
              <a:gd name="T4" fmla="*/ 0 w 21472"/>
              <a:gd name="T5" fmla="*/ 2147483647 h 14949"/>
              <a:gd name="T6" fmla="*/ 0 60000 65536"/>
              <a:gd name="T7" fmla="*/ 0 60000 65536"/>
              <a:gd name="T8" fmla="*/ 0 60000 65536"/>
              <a:gd name="T9" fmla="*/ 0 w 21472"/>
              <a:gd name="T10" fmla="*/ 0 h 14949"/>
              <a:gd name="T11" fmla="*/ 21472 w 21472"/>
              <a:gd name="T12" fmla="*/ 14949 h 149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72" h="14949" fill="none" extrusionOk="0">
                <a:moveTo>
                  <a:pt x="15591" y="0"/>
                </a:moveTo>
                <a:cubicBezTo>
                  <a:pt x="18886" y="3436"/>
                  <a:pt x="20953" y="7865"/>
                  <a:pt x="21471" y="12598"/>
                </a:cubicBezTo>
              </a:path>
              <a:path w="21472" h="14949" stroke="0" extrusionOk="0">
                <a:moveTo>
                  <a:pt x="15591" y="0"/>
                </a:moveTo>
                <a:cubicBezTo>
                  <a:pt x="18886" y="3436"/>
                  <a:pt x="20953" y="7865"/>
                  <a:pt x="21471" y="12598"/>
                </a:cubicBezTo>
                <a:lnTo>
                  <a:pt x="0" y="14949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9570" name="Text Box 82"/>
          <p:cNvSpPr txBox="1">
            <a:spLocks noChangeArrowheads="1"/>
          </p:cNvSpPr>
          <p:nvPr/>
        </p:nvSpPr>
        <p:spPr bwMode="auto">
          <a:xfrm>
            <a:off x="3429000" y="4191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同</a:t>
            </a:r>
          </a:p>
        </p:txBody>
      </p:sp>
      <p:sp>
        <p:nvSpPr>
          <p:cNvPr id="319571" name="Text Box 83"/>
          <p:cNvSpPr txBox="1">
            <a:spLocks noChangeArrowheads="1"/>
          </p:cNvSpPr>
          <p:nvPr/>
        </p:nvSpPr>
        <p:spPr bwMode="auto">
          <a:xfrm>
            <a:off x="1524000" y="4267200"/>
            <a:ext cx="1708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改善解決</a:t>
            </a:r>
          </a:p>
          <a:p>
            <a:pPr algn="ctr"/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問題的能力</a:t>
            </a:r>
          </a:p>
        </p:txBody>
      </p:sp>
      <p:sp>
        <p:nvSpPr>
          <p:cNvPr id="319572" name="Rectangle 84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latin typeface="標楷體" pitchFamily="65" charset="-120"/>
              </a:rPr>
              <a:t>美國品管圈為何失敗？</a:t>
            </a:r>
            <a:endParaRPr lang="zh-TW" altLang="zh-TW" smtClean="0">
              <a:latin typeface="標楷體" pitchFamily="65" charset="-120"/>
            </a:endParaRPr>
          </a:p>
        </p:txBody>
      </p:sp>
      <p:pic>
        <p:nvPicPr>
          <p:cNvPr id="319574" name="Picture 86" descr="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3200400"/>
            <a:ext cx="7620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9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9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9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9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9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9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9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9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9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9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9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9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9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9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9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9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9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9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19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19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19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19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19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19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19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19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19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19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19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19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19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19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19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19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542" grpId="0" autoUpdateAnimBg="0"/>
      <p:bldP spid="319543" grpId="0" autoUpdateAnimBg="0"/>
      <p:bldP spid="319544" grpId="0" animBg="1"/>
      <p:bldP spid="319545" grpId="0" autoUpdateAnimBg="0"/>
      <p:bldP spid="319546" grpId="0" animBg="1"/>
      <p:bldP spid="319547" grpId="0" animBg="1"/>
      <p:bldP spid="319548" grpId="0" autoUpdateAnimBg="0"/>
      <p:bldP spid="319549" grpId="0" autoUpdateAnimBg="0"/>
      <p:bldP spid="319550" grpId="0" autoUpdateAnimBg="0"/>
      <p:bldP spid="319559" grpId="0" animBg="1"/>
      <p:bldP spid="319564" grpId="0" animBg="1"/>
      <p:bldP spid="319565" grpId="0" animBg="1"/>
      <p:bldP spid="319566" grpId="0" autoUpdateAnimBg="0"/>
      <p:bldP spid="319567" grpId="0" autoUpdateAnimBg="0"/>
      <p:bldP spid="319568" grpId="0" autoUpdateAnimBg="0"/>
      <p:bldP spid="319569" grpId="0" animBg="1"/>
      <p:bldP spid="319570" grpId="0" autoUpdateAnimBg="0"/>
      <p:bldP spid="319571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1E4CBC-CF98-4590-AED7-052AF9904332}" type="slidenum">
              <a:rPr lang="en-US" altLang="zh-TW"/>
              <a:pPr>
                <a:defRPr/>
              </a:pPr>
              <a:t>22</a:t>
            </a:fld>
            <a:endParaRPr lang="en-US" altLang="zh-TW"/>
          </a:p>
        </p:txBody>
      </p:sp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A</a:t>
            </a:r>
            <a:r>
              <a:rPr lang="zh-TW" altLang="en-US" smtClean="0"/>
              <a:t>型與</a:t>
            </a:r>
            <a:r>
              <a:rPr lang="en-US" altLang="zh-TW" smtClean="0"/>
              <a:t>B</a:t>
            </a:r>
            <a:r>
              <a:rPr lang="zh-TW" altLang="en-US" smtClean="0"/>
              <a:t>型知識？</a:t>
            </a:r>
          </a:p>
        </p:txBody>
      </p:sp>
      <p:sp>
        <p:nvSpPr>
          <p:cNvPr id="320561" name="Text Box 49"/>
          <p:cNvSpPr txBox="1">
            <a:spLocks noChangeArrowheads="1"/>
          </p:cNvSpPr>
          <p:nvPr/>
        </p:nvSpPr>
        <p:spPr bwMode="auto">
          <a:xfrm>
            <a:off x="415925" y="1625600"/>
            <a:ext cx="8243888" cy="5191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超越「品管圈」的舊框架非來自於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型知識的操作，</a:t>
            </a:r>
          </a:p>
        </p:txBody>
      </p:sp>
      <p:sp>
        <p:nvSpPr>
          <p:cNvPr id="320562" name="Text Box 50"/>
          <p:cNvSpPr txBox="1">
            <a:spLocks noChangeArrowheads="1"/>
          </p:cNvSpPr>
          <p:nvPr/>
        </p:nvSpPr>
        <p:spPr bwMode="auto">
          <a:xfrm>
            <a:off x="1582738" y="2235200"/>
            <a:ext cx="5775325" cy="519113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主要係來自於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A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型知識的妥善管理。</a:t>
            </a:r>
          </a:p>
        </p:txBody>
      </p:sp>
      <p:grpSp>
        <p:nvGrpSpPr>
          <p:cNvPr id="2" name="Group 79"/>
          <p:cNvGrpSpPr>
            <a:grpSpLocks/>
          </p:cNvGrpSpPr>
          <p:nvPr/>
        </p:nvGrpSpPr>
        <p:grpSpPr bwMode="auto">
          <a:xfrm>
            <a:off x="2489200" y="2895600"/>
            <a:ext cx="3862388" cy="3276600"/>
            <a:chOff x="1568" y="1824"/>
            <a:chExt cx="2433" cy="2064"/>
          </a:xfrm>
        </p:grpSpPr>
        <p:sp>
          <p:nvSpPr>
            <p:cNvPr id="550919" name="Rectangle 80"/>
            <p:cNvSpPr>
              <a:spLocks noChangeArrowheads="1"/>
            </p:cNvSpPr>
            <p:nvPr/>
          </p:nvSpPr>
          <p:spPr bwMode="auto">
            <a:xfrm>
              <a:off x="1615" y="1824"/>
              <a:ext cx="2386" cy="2064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3" name="Group 81"/>
            <p:cNvGrpSpPr>
              <a:grpSpLocks/>
            </p:cNvGrpSpPr>
            <p:nvPr/>
          </p:nvGrpSpPr>
          <p:grpSpPr bwMode="auto">
            <a:xfrm>
              <a:off x="1937" y="2223"/>
              <a:ext cx="2000" cy="1591"/>
              <a:chOff x="1584" y="1344"/>
              <a:chExt cx="2544" cy="1776"/>
            </a:xfrm>
          </p:grpSpPr>
          <p:sp>
            <p:nvSpPr>
              <p:cNvPr id="550941" name="Rectangle 82"/>
              <p:cNvSpPr>
                <a:spLocks noChangeArrowheads="1"/>
              </p:cNvSpPr>
              <p:nvPr/>
            </p:nvSpPr>
            <p:spPr bwMode="auto">
              <a:xfrm>
                <a:off x="1584" y="1344"/>
                <a:ext cx="2544" cy="1776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zh-TW" altLang="zh-TW" sz="1400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550942" name="Line 83"/>
              <p:cNvSpPr>
                <a:spLocks noChangeShapeType="1"/>
              </p:cNvSpPr>
              <p:nvPr/>
            </p:nvSpPr>
            <p:spPr bwMode="auto">
              <a:xfrm>
                <a:off x="1584" y="2256"/>
                <a:ext cx="2544" cy="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50943" name="Line 84"/>
              <p:cNvSpPr>
                <a:spLocks noChangeShapeType="1"/>
              </p:cNvSpPr>
              <p:nvPr/>
            </p:nvSpPr>
            <p:spPr bwMode="auto">
              <a:xfrm>
                <a:off x="2832" y="1344"/>
                <a:ext cx="0" cy="177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550921" name="Text Box 85"/>
            <p:cNvSpPr txBox="1">
              <a:spLocks noChangeArrowheads="1"/>
            </p:cNvSpPr>
            <p:nvPr/>
          </p:nvSpPr>
          <p:spPr bwMode="auto">
            <a:xfrm>
              <a:off x="2478" y="1835"/>
              <a:ext cx="67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知識的形成</a:t>
              </a:r>
            </a:p>
          </p:txBody>
        </p:sp>
        <p:sp>
          <p:nvSpPr>
            <p:cNvPr id="550922" name="Text Box 86"/>
            <p:cNvSpPr txBox="1">
              <a:spLocks noChangeArrowheads="1"/>
            </p:cNvSpPr>
            <p:nvPr/>
          </p:nvSpPr>
          <p:spPr bwMode="auto">
            <a:xfrm>
              <a:off x="2124" y="2004"/>
              <a:ext cx="45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結構化</a:t>
              </a:r>
            </a:p>
          </p:txBody>
        </p:sp>
        <p:sp>
          <p:nvSpPr>
            <p:cNvPr id="550923" name="Text Box 87"/>
            <p:cNvSpPr txBox="1">
              <a:spLocks noChangeArrowheads="1"/>
            </p:cNvSpPr>
            <p:nvPr/>
          </p:nvSpPr>
          <p:spPr bwMode="auto">
            <a:xfrm>
              <a:off x="3001" y="2004"/>
              <a:ext cx="56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未結構化</a:t>
              </a:r>
            </a:p>
          </p:txBody>
        </p:sp>
        <p:sp>
          <p:nvSpPr>
            <p:cNvPr id="550924" name="Text Box 88"/>
            <p:cNvSpPr txBox="1">
              <a:spLocks noChangeArrowheads="1"/>
            </p:cNvSpPr>
            <p:nvPr/>
          </p:nvSpPr>
          <p:spPr bwMode="auto">
            <a:xfrm>
              <a:off x="1568" y="2524"/>
              <a:ext cx="228" cy="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識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的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分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享</a:t>
              </a:r>
            </a:p>
          </p:txBody>
        </p:sp>
        <p:sp>
          <p:nvSpPr>
            <p:cNvPr id="550925" name="Text Box 89"/>
            <p:cNvSpPr txBox="1">
              <a:spLocks noChangeArrowheads="1"/>
            </p:cNvSpPr>
            <p:nvPr/>
          </p:nvSpPr>
          <p:spPr bwMode="auto">
            <a:xfrm>
              <a:off x="1686" y="2262"/>
              <a:ext cx="229" cy="1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altLang="zh-TW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</a:t>
              </a: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道</a:t>
              </a:r>
            </a:p>
            <a:p>
              <a:pPr algn="ctr"/>
              <a:endParaRPr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endParaRPr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endParaRPr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不</a:t>
              </a: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</a:t>
              </a: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道</a:t>
              </a:r>
            </a:p>
          </p:txBody>
        </p:sp>
        <p:sp>
          <p:nvSpPr>
            <p:cNvPr id="550926" name="Text Box 90"/>
            <p:cNvSpPr txBox="1">
              <a:spLocks noChangeArrowheads="1"/>
            </p:cNvSpPr>
            <p:nvPr/>
          </p:nvSpPr>
          <p:spPr bwMode="auto">
            <a:xfrm>
              <a:off x="2128" y="3451"/>
              <a:ext cx="116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zh-TW" altLang="zh-TW" sz="1400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550927" name="Text Box 91"/>
            <p:cNvSpPr txBox="1">
              <a:spLocks noChangeArrowheads="1"/>
            </p:cNvSpPr>
            <p:nvPr/>
          </p:nvSpPr>
          <p:spPr bwMode="auto">
            <a:xfrm>
              <a:off x="2081" y="2352"/>
              <a:ext cx="52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B</a:t>
              </a:r>
              <a:r>
                <a:rPr lang="zh-TW" altLang="en-US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550928" name="Text Box 92"/>
            <p:cNvSpPr txBox="1">
              <a:spLocks noChangeArrowheads="1"/>
            </p:cNvSpPr>
            <p:nvPr/>
          </p:nvSpPr>
          <p:spPr bwMode="auto">
            <a:xfrm>
              <a:off x="2979" y="2352"/>
              <a:ext cx="53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latin typeface="Times New Roman" pitchFamily="18" charset="0"/>
                  <a:ea typeface="標楷體" pitchFamily="65" charset="-120"/>
                </a:rPr>
                <a:t>A</a:t>
              </a:r>
              <a:r>
                <a:rPr lang="zh-TW" altLang="en-US" sz="1400"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550929" name="Text Box 93"/>
            <p:cNvSpPr txBox="1">
              <a:spLocks noChangeArrowheads="1"/>
            </p:cNvSpPr>
            <p:nvPr/>
          </p:nvSpPr>
          <p:spPr bwMode="auto">
            <a:xfrm>
              <a:off x="2984" y="3556"/>
              <a:ext cx="57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solidFill>
                    <a:srgbClr val="FF9900"/>
                  </a:solidFill>
                  <a:latin typeface="Times New Roman" pitchFamily="18" charset="0"/>
                  <a:ea typeface="標楷體" pitchFamily="65" charset="-120"/>
                </a:rPr>
                <a:t>A’</a:t>
              </a:r>
              <a:r>
                <a:rPr lang="zh-TW" altLang="en-US" sz="1400">
                  <a:solidFill>
                    <a:srgbClr val="FF9900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550930" name="Text Box 94"/>
            <p:cNvSpPr txBox="1">
              <a:spLocks noChangeArrowheads="1"/>
            </p:cNvSpPr>
            <p:nvPr/>
          </p:nvSpPr>
          <p:spPr bwMode="auto">
            <a:xfrm>
              <a:off x="2087" y="3556"/>
              <a:ext cx="5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B’</a:t>
              </a:r>
              <a:r>
                <a:rPr lang="zh-TW" altLang="en-US" sz="1400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550931" name="Text Box 95"/>
            <p:cNvSpPr txBox="1">
              <a:spLocks noChangeArrowheads="1"/>
            </p:cNvSpPr>
            <p:nvPr/>
          </p:nvSpPr>
          <p:spPr bwMode="auto">
            <a:xfrm>
              <a:off x="2018" y="2548"/>
              <a:ext cx="822" cy="332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藉由教育訓練</a:t>
              </a:r>
            </a:p>
            <a:p>
              <a:r>
                <a:rPr lang="zh-TW" altLang="en-US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 落實執行方案</a:t>
              </a:r>
            </a:p>
          </p:txBody>
        </p:sp>
        <p:sp>
          <p:nvSpPr>
            <p:cNvPr id="550932" name="Text Box 96"/>
            <p:cNvSpPr txBox="1">
              <a:spLocks noChangeArrowheads="1"/>
            </p:cNvSpPr>
            <p:nvPr/>
          </p:nvSpPr>
          <p:spPr bwMode="auto">
            <a:xfrm>
              <a:off x="1937" y="3163"/>
              <a:ext cx="823" cy="331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藉由制度規範</a:t>
              </a:r>
            </a:p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以回復技能</a:t>
              </a:r>
            </a:p>
          </p:txBody>
        </p:sp>
        <p:sp>
          <p:nvSpPr>
            <p:cNvPr id="550933" name="AutoShape 97"/>
            <p:cNvSpPr>
              <a:spLocks noChangeArrowheads="1"/>
            </p:cNvSpPr>
            <p:nvPr/>
          </p:nvSpPr>
          <p:spPr bwMode="auto">
            <a:xfrm>
              <a:off x="2260" y="2889"/>
              <a:ext cx="246" cy="333"/>
            </a:xfrm>
            <a:prstGeom prst="upArrow">
              <a:avLst>
                <a:gd name="adj1" fmla="val 50000"/>
                <a:gd name="adj2" fmla="val 33841"/>
              </a:avLst>
            </a:prstGeom>
            <a:solidFill>
              <a:srgbClr val="99CCFF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0934" name="Text Box 98"/>
            <p:cNvSpPr txBox="1">
              <a:spLocks noChangeArrowheads="1"/>
            </p:cNvSpPr>
            <p:nvPr/>
          </p:nvSpPr>
          <p:spPr bwMode="auto">
            <a:xfrm>
              <a:off x="2905" y="3192"/>
              <a:ext cx="1018" cy="331"/>
            </a:xfrm>
            <a:prstGeom prst="rect">
              <a:avLst/>
            </a:prstGeom>
            <a:solidFill>
              <a:srgbClr val="0099CC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藉由多元群組創新</a:t>
              </a:r>
            </a:p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互動以超越舊框架</a:t>
              </a:r>
            </a:p>
          </p:txBody>
        </p:sp>
        <p:sp>
          <p:nvSpPr>
            <p:cNvPr id="550935" name="Text Box 99"/>
            <p:cNvSpPr txBox="1">
              <a:spLocks noChangeArrowheads="1"/>
            </p:cNvSpPr>
            <p:nvPr/>
          </p:nvSpPr>
          <p:spPr bwMode="auto">
            <a:xfrm>
              <a:off x="2949" y="2548"/>
              <a:ext cx="822" cy="332"/>
            </a:xfrm>
            <a:prstGeom prst="rect">
              <a:avLst/>
            </a:prstGeom>
            <a:solidFill>
              <a:srgbClr val="66FF33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藉由功能團隊</a:t>
              </a:r>
            </a:p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發展執行方案</a:t>
              </a:r>
            </a:p>
          </p:txBody>
        </p:sp>
        <p:sp>
          <p:nvSpPr>
            <p:cNvPr id="550936" name="AutoShape 100"/>
            <p:cNvSpPr>
              <a:spLocks noChangeArrowheads="1"/>
            </p:cNvSpPr>
            <p:nvPr/>
          </p:nvSpPr>
          <p:spPr bwMode="auto">
            <a:xfrm>
              <a:off x="2706" y="2617"/>
              <a:ext cx="242" cy="272"/>
            </a:xfrm>
            <a:prstGeom prst="leftArrow">
              <a:avLst>
                <a:gd name="adj1" fmla="val 50000"/>
                <a:gd name="adj2" fmla="val 25000"/>
              </a:avLst>
            </a:prstGeom>
            <a:solidFill>
              <a:srgbClr val="66FF33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0937" name="Rectangle 101"/>
            <p:cNvSpPr>
              <a:spLocks noChangeArrowheads="1"/>
            </p:cNvSpPr>
            <p:nvPr/>
          </p:nvSpPr>
          <p:spPr bwMode="auto">
            <a:xfrm>
              <a:off x="2256" y="2976"/>
              <a:ext cx="323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sz="1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</a:t>
              </a:r>
            </a:p>
          </p:txBody>
        </p:sp>
        <p:sp>
          <p:nvSpPr>
            <p:cNvPr id="550938" name="AutoShape 102"/>
            <p:cNvSpPr>
              <a:spLocks noChangeArrowheads="1"/>
            </p:cNvSpPr>
            <p:nvPr/>
          </p:nvSpPr>
          <p:spPr bwMode="auto">
            <a:xfrm>
              <a:off x="3227" y="2889"/>
              <a:ext cx="242" cy="333"/>
            </a:xfrm>
            <a:prstGeom prst="upArrow">
              <a:avLst>
                <a:gd name="adj1" fmla="val 50000"/>
                <a:gd name="adj2" fmla="val 34401"/>
              </a:avLst>
            </a:prstGeom>
            <a:solidFill>
              <a:srgbClr val="0099CC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0939" name="Text Box 103"/>
            <p:cNvSpPr txBox="1">
              <a:spLocks noChangeArrowheads="1"/>
            </p:cNvSpPr>
            <p:nvPr/>
          </p:nvSpPr>
          <p:spPr bwMode="auto">
            <a:xfrm>
              <a:off x="3216" y="3024"/>
              <a:ext cx="216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</a:t>
              </a:r>
              <a:endParaRPr lang="en-US" altLang="zh-TW" sz="14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550940" name="Rectangle 104"/>
            <p:cNvSpPr>
              <a:spLocks noChangeArrowheads="1"/>
            </p:cNvSpPr>
            <p:nvPr/>
          </p:nvSpPr>
          <p:spPr bwMode="auto">
            <a:xfrm>
              <a:off x="2832" y="2640"/>
              <a:ext cx="216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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0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0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0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0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61" grpId="0" animBg="1" autoUpdateAnimBg="0"/>
      <p:bldP spid="320562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92FE36-0235-4371-9718-B4C1FE3A981C}" type="slidenum">
              <a:rPr lang="en-US" altLang="zh-TW"/>
              <a:pPr>
                <a:defRPr/>
              </a:pPr>
              <a:t>23</a:t>
            </a:fld>
            <a:endParaRPr lang="en-US" altLang="zh-TW"/>
          </a:p>
        </p:txBody>
      </p:sp>
      <p:sp>
        <p:nvSpPr>
          <p:cNvPr id="335973" name="Freeform 101"/>
          <p:cNvSpPr>
            <a:spLocks/>
          </p:cNvSpPr>
          <p:nvPr/>
        </p:nvSpPr>
        <p:spPr bwMode="auto">
          <a:xfrm>
            <a:off x="2286000" y="1422400"/>
            <a:ext cx="3124200" cy="3149600"/>
          </a:xfrm>
          <a:custGeom>
            <a:avLst/>
            <a:gdLst>
              <a:gd name="T0" fmla="*/ 2147483647 w 1976"/>
              <a:gd name="T1" fmla="*/ 2147483647 h 1528"/>
              <a:gd name="T2" fmla="*/ 2147483647 w 1976"/>
              <a:gd name="T3" fmla="*/ 2147483647 h 1528"/>
              <a:gd name="T4" fmla="*/ 2147483647 w 1976"/>
              <a:gd name="T5" fmla="*/ 2147483647 h 1528"/>
              <a:gd name="T6" fmla="*/ 2147483647 w 1976"/>
              <a:gd name="T7" fmla="*/ 2147483647 h 1528"/>
              <a:gd name="T8" fmla="*/ 2147483647 w 1976"/>
              <a:gd name="T9" fmla="*/ 2147483647 h 1528"/>
              <a:gd name="T10" fmla="*/ 2147483647 w 1976"/>
              <a:gd name="T11" fmla="*/ 2147483647 h 1528"/>
              <a:gd name="T12" fmla="*/ 2147483647 w 1976"/>
              <a:gd name="T13" fmla="*/ 2147483647 h 1528"/>
              <a:gd name="T14" fmla="*/ 2147483647 w 1976"/>
              <a:gd name="T15" fmla="*/ 2147483647 h 1528"/>
              <a:gd name="T16" fmla="*/ 2147483647 w 1976"/>
              <a:gd name="T17" fmla="*/ 2147483647 h 1528"/>
              <a:gd name="T18" fmla="*/ 2147483647 w 1976"/>
              <a:gd name="T19" fmla="*/ 2147483647 h 1528"/>
              <a:gd name="T20" fmla="*/ 2147483647 w 1976"/>
              <a:gd name="T21" fmla="*/ 2147483647 h 1528"/>
              <a:gd name="T22" fmla="*/ 2147483647 w 1976"/>
              <a:gd name="T23" fmla="*/ 2147483647 h 1528"/>
              <a:gd name="T24" fmla="*/ 2147483647 w 1976"/>
              <a:gd name="T25" fmla="*/ 2147483647 h 1528"/>
              <a:gd name="T26" fmla="*/ 2147483647 w 1976"/>
              <a:gd name="T27" fmla="*/ 2147483647 h 1528"/>
              <a:gd name="T28" fmla="*/ 2147483647 w 1976"/>
              <a:gd name="T29" fmla="*/ 2147483647 h 152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976"/>
              <a:gd name="T46" fmla="*/ 0 h 1528"/>
              <a:gd name="T47" fmla="*/ 1976 w 1976"/>
              <a:gd name="T48" fmla="*/ 1528 h 152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976" h="1528">
                <a:moveTo>
                  <a:pt x="8" y="736"/>
                </a:moveTo>
                <a:cubicBezTo>
                  <a:pt x="84" y="548"/>
                  <a:pt x="160" y="360"/>
                  <a:pt x="248" y="256"/>
                </a:cubicBezTo>
                <a:cubicBezTo>
                  <a:pt x="336" y="152"/>
                  <a:pt x="416" y="152"/>
                  <a:pt x="536" y="112"/>
                </a:cubicBezTo>
                <a:cubicBezTo>
                  <a:pt x="656" y="72"/>
                  <a:pt x="848" y="32"/>
                  <a:pt x="968" y="16"/>
                </a:cubicBezTo>
                <a:cubicBezTo>
                  <a:pt x="1088" y="0"/>
                  <a:pt x="1136" y="0"/>
                  <a:pt x="1256" y="16"/>
                </a:cubicBezTo>
                <a:cubicBezTo>
                  <a:pt x="1376" y="32"/>
                  <a:pt x="1576" y="32"/>
                  <a:pt x="1688" y="112"/>
                </a:cubicBezTo>
                <a:cubicBezTo>
                  <a:pt x="1800" y="192"/>
                  <a:pt x="1880" y="376"/>
                  <a:pt x="1928" y="496"/>
                </a:cubicBezTo>
                <a:cubicBezTo>
                  <a:pt x="1976" y="616"/>
                  <a:pt x="1976" y="720"/>
                  <a:pt x="1976" y="832"/>
                </a:cubicBezTo>
                <a:cubicBezTo>
                  <a:pt x="1976" y="944"/>
                  <a:pt x="1952" y="1080"/>
                  <a:pt x="1928" y="1168"/>
                </a:cubicBezTo>
                <a:cubicBezTo>
                  <a:pt x="1904" y="1256"/>
                  <a:pt x="1968" y="1304"/>
                  <a:pt x="1832" y="1360"/>
                </a:cubicBezTo>
                <a:cubicBezTo>
                  <a:pt x="1696" y="1416"/>
                  <a:pt x="1288" y="1480"/>
                  <a:pt x="1112" y="1504"/>
                </a:cubicBezTo>
                <a:cubicBezTo>
                  <a:pt x="936" y="1528"/>
                  <a:pt x="904" y="1520"/>
                  <a:pt x="776" y="1504"/>
                </a:cubicBezTo>
                <a:cubicBezTo>
                  <a:pt x="648" y="1488"/>
                  <a:pt x="464" y="1448"/>
                  <a:pt x="344" y="1408"/>
                </a:cubicBezTo>
                <a:cubicBezTo>
                  <a:pt x="224" y="1368"/>
                  <a:pt x="112" y="1328"/>
                  <a:pt x="56" y="1264"/>
                </a:cubicBezTo>
                <a:cubicBezTo>
                  <a:pt x="0" y="1200"/>
                  <a:pt x="4" y="1112"/>
                  <a:pt x="8" y="1024"/>
                </a:cubicBezTo>
              </a:path>
            </a:pathLst>
          </a:custGeom>
          <a:noFill/>
          <a:ln w="57150" cap="rnd">
            <a:solidFill>
              <a:srgbClr val="FF0000"/>
            </a:solidFill>
            <a:prstDash val="sysDot"/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2" name="Group 102"/>
          <p:cNvGrpSpPr>
            <a:grpSpLocks/>
          </p:cNvGrpSpPr>
          <p:nvPr/>
        </p:nvGrpSpPr>
        <p:grpSpPr bwMode="auto">
          <a:xfrm>
            <a:off x="2133600" y="1244600"/>
            <a:ext cx="4025900" cy="4864100"/>
            <a:chOff x="1344" y="784"/>
            <a:chExt cx="2536" cy="3064"/>
          </a:xfrm>
        </p:grpSpPr>
        <p:sp>
          <p:nvSpPr>
            <p:cNvPr id="552000" name="Freeform 103"/>
            <p:cNvSpPr>
              <a:spLocks/>
            </p:cNvSpPr>
            <p:nvPr/>
          </p:nvSpPr>
          <p:spPr bwMode="auto">
            <a:xfrm>
              <a:off x="1344" y="784"/>
              <a:ext cx="2536" cy="3064"/>
            </a:xfrm>
            <a:custGeom>
              <a:avLst/>
              <a:gdLst>
                <a:gd name="T0" fmla="*/ 0 w 2536"/>
                <a:gd name="T1" fmla="*/ 944 h 3064"/>
                <a:gd name="T2" fmla="*/ 336 w 2536"/>
                <a:gd name="T3" fmla="*/ 224 h 3064"/>
                <a:gd name="T4" fmla="*/ 864 w 2536"/>
                <a:gd name="T5" fmla="*/ 32 h 3064"/>
                <a:gd name="T6" fmla="*/ 1440 w 2536"/>
                <a:gd name="T7" fmla="*/ 32 h 3064"/>
                <a:gd name="T8" fmla="*/ 1824 w 2536"/>
                <a:gd name="T9" fmla="*/ 128 h 3064"/>
                <a:gd name="T10" fmla="*/ 2064 w 2536"/>
                <a:gd name="T11" fmla="*/ 512 h 3064"/>
                <a:gd name="T12" fmla="*/ 2208 w 2536"/>
                <a:gd name="T13" fmla="*/ 992 h 3064"/>
                <a:gd name="T14" fmla="*/ 2400 w 2536"/>
                <a:gd name="T15" fmla="*/ 1376 h 3064"/>
                <a:gd name="T16" fmla="*/ 2496 w 2536"/>
                <a:gd name="T17" fmla="*/ 1952 h 3064"/>
                <a:gd name="T18" fmla="*/ 2496 w 2536"/>
                <a:gd name="T19" fmla="*/ 2480 h 3064"/>
                <a:gd name="T20" fmla="*/ 2256 w 2536"/>
                <a:gd name="T21" fmla="*/ 2816 h 3064"/>
                <a:gd name="T22" fmla="*/ 1920 w 2536"/>
                <a:gd name="T23" fmla="*/ 3008 h 3064"/>
                <a:gd name="T24" fmla="*/ 1488 w 2536"/>
                <a:gd name="T25" fmla="*/ 3008 h 3064"/>
                <a:gd name="T26" fmla="*/ 672 w 2536"/>
                <a:gd name="T27" fmla="*/ 3056 h 3064"/>
                <a:gd name="T28" fmla="*/ 288 w 2536"/>
                <a:gd name="T29" fmla="*/ 2960 h 3064"/>
                <a:gd name="T30" fmla="*/ 144 w 2536"/>
                <a:gd name="T31" fmla="*/ 2672 h 3064"/>
                <a:gd name="T32" fmla="*/ 144 w 2536"/>
                <a:gd name="T33" fmla="*/ 2336 h 3064"/>
                <a:gd name="T34" fmla="*/ 432 w 2536"/>
                <a:gd name="T35" fmla="*/ 2192 h 3064"/>
                <a:gd name="T36" fmla="*/ 768 w 2536"/>
                <a:gd name="T37" fmla="*/ 2048 h 3064"/>
                <a:gd name="T38" fmla="*/ 624 w 2536"/>
                <a:gd name="T39" fmla="*/ 1952 h 306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536"/>
                <a:gd name="T61" fmla="*/ 0 h 3064"/>
                <a:gd name="T62" fmla="*/ 2536 w 2536"/>
                <a:gd name="T63" fmla="*/ 3064 h 306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536" h="3064">
                  <a:moveTo>
                    <a:pt x="0" y="944"/>
                  </a:moveTo>
                  <a:cubicBezTo>
                    <a:pt x="96" y="660"/>
                    <a:pt x="192" y="376"/>
                    <a:pt x="336" y="224"/>
                  </a:cubicBezTo>
                  <a:cubicBezTo>
                    <a:pt x="480" y="72"/>
                    <a:pt x="680" y="64"/>
                    <a:pt x="864" y="32"/>
                  </a:cubicBezTo>
                  <a:cubicBezTo>
                    <a:pt x="1048" y="0"/>
                    <a:pt x="1280" y="16"/>
                    <a:pt x="1440" y="32"/>
                  </a:cubicBezTo>
                  <a:cubicBezTo>
                    <a:pt x="1600" y="48"/>
                    <a:pt x="1720" y="48"/>
                    <a:pt x="1824" y="128"/>
                  </a:cubicBezTo>
                  <a:cubicBezTo>
                    <a:pt x="1928" y="208"/>
                    <a:pt x="2000" y="368"/>
                    <a:pt x="2064" y="512"/>
                  </a:cubicBezTo>
                  <a:cubicBezTo>
                    <a:pt x="2128" y="656"/>
                    <a:pt x="2152" y="848"/>
                    <a:pt x="2208" y="992"/>
                  </a:cubicBezTo>
                  <a:cubicBezTo>
                    <a:pt x="2264" y="1136"/>
                    <a:pt x="2352" y="1216"/>
                    <a:pt x="2400" y="1376"/>
                  </a:cubicBezTo>
                  <a:cubicBezTo>
                    <a:pt x="2448" y="1536"/>
                    <a:pt x="2480" y="1768"/>
                    <a:pt x="2496" y="1952"/>
                  </a:cubicBezTo>
                  <a:cubicBezTo>
                    <a:pt x="2512" y="2136"/>
                    <a:pt x="2536" y="2336"/>
                    <a:pt x="2496" y="2480"/>
                  </a:cubicBezTo>
                  <a:cubicBezTo>
                    <a:pt x="2456" y="2624"/>
                    <a:pt x="2352" y="2728"/>
                    <a:pt x="2256" y="2816"/>
                  </a:cubicBezTo>
                  <a:cubicBezTo>
                    <a:pt x="2160" y="2904"/>
                    <a:pt x="2048" y="2976"/>
                    <a:pt x="1920" y="3008"/>
                  </a:cubicBezTo>
                  <a:cubicBezTo>
                    <a:pt x="1792" y="3040"/>
                    <a:pt x="1696" y="3000"/>
                    <a:pt x="1488" y="3008"/>
                  </a:cubicBezTo>
                  <a:cubicBezTo>
                    <a:pt x="1280" y="3016"/>
                    <a:pt x="872" y="3064"/>
                    <a:pt x="672" y="3056"/>
                  </a:cubicBezTo>
                  <a:cubicBezTo>
                    <a:pt x="472" y="3048"/>
                    <a:pt x="376" y="3024"/>
                    <a:pt x="288" y="2960"/>
                  </a:cubicBezTo>
                  <a:cubicBezTo>
                    <a:pt x="200" y="2896"/>
                    <a:pt x="168" y="2776"/>
                    <a:pt x="144" y="2672"/>
                  </a:cubicBezTo>
                  <a:cubicBezTo>
                    <a:pt x="120" y="2568"/>
                    <a:pt x="96" y="2416"/>
                    <a:pt x="144" y="2336"/>
                  </a:cubicBezTo>
                  <a:cubicBezTo>
                    <a:pt x="192" y="2256"/>
                    <a:pt x="328" y="2240"/>
                    <a:pt x="432" y="2192"/>
                  </a:cubicBezTo>
                  <a:cubicBezTo>
                    <a:pt x="536" y="2144"/>
                    <a:pt x="736" y="2088"/>
                    <a:pt x="768" y="2048"/>
                  </a:cubicBezTo>
                  <a:cubicBezTo>
                    <a:pt x="800" y="2008"/>
                    <a:pt x="712" y="1980"/>
                    <a:pt x="624" y="1952"/>
                  </a:cubicBezTo>
                </a:path>
              </a:pathLst>
            </a:custGeom>
            <a:noFill/>
            <a:ln w="76200">
              <a:solidFill>
                <a:srgbClr val="66FF33"/>
              </a:solidFill>
              <a:prstDash val="sysDot"/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2001" name="Freeform 104"/>
            <p:cNvSpPr>
              <a:spLocks/>
            </p:cNvSpPr>
            <p:nvPr/>
          </p:nvSpPr>
          <p:spPr bwMode="auto">
            <a:xfrm>
              <a:off x="1488" y="2016"/>
              <a:ext cx="480" cy="720"/>
            </a:xfrm>
            <a:custGeom>
              <a:avLst/>
              <a:gdLst>
                <a:gd name="T0" fmla="*/ 480 w 480"/>
                <a:gd name="T1" fmla="*/ 720 h 720"/>
                <a:gd name="T2" fmla="*/ 144 w 480"/>
                <a:gd name="T3" fmla="*/ 480 h 720"/>
                <a:gd name="T4" fmla="*/ 0 w 480"/>
                <a:gd name="T5" fmla="*/ 0 h 720"/>
                <a:gd name="T6" fmla="*/ 0 60000 65536"/>
                <a:gd name="T7" fmla="*/ 0 60000 65536"/>
                <a:gd name="T8" fmla="*/ 0 60000 65536"/>
                <a:gd name="T9" fmla="*/ 0 w 480"/>
                <a:gd name="T10" fmla="*/ 0 h 720"/>
                <a:gd name="T11" fmla="*/ 480 w 480"/>
                <a:gd name="T12" fmla="*/ 720 h 7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720">
                  <a:moveTo>
                    <a:pt x="480" y="720"/>
                  </a:moveTo>
                  <a:cubicBezTo>
                    <a:pt x="352" y="660"/>
                    <a:pt x="224" y="600"/>
                    <a:pt x="144" y="480"/>
                  </a:cubicBezTo>
                  <a:cubicBezTo>
                    <a:pt x="64" y="360"/>
                    <a:pt x="24" y="80"/>
                    <a:pt x="0" y="0"/>
                  </a:cubicBezTo>
                </a:path>
              </a:pathLst>
            </a:custGeom>
            <a:noFill/>
            <a:ln w="76200">
              <a:solidFill>
                <a:srgbClr val="66FF33"/>
              </a:solidFill>
              <a:prstDash val="sysDot"/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35977" name="Rectangle 10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國民黨改革為何失敗？</a:t>
            </a:r>
            <a:endParaRPr lang="zh-TW" altLang="en-US" smtClean="0">
              <a:solidFill>
                <a:srgbClr val="FFFF00"/>
              </a:solidFill>
            </a:endParaRPr>
          </a:p>
        </p:txBody>
      </p:sp>
      <p:sp>
        <p:nvSpPr>
          <p:cNvPr id="335978" name="Text Box 106"/>
          <p:cNvSpPr txBox="1">
            <a:spLocks noChangeArrowheads="1"/>
          </p:cNvSpPr>
          <p:nvPr/>
        </p:nvSpPr>
        <p:spPr bwMode="auto">
          <a:xfrm>
            <a:off x="1295400" y="2667000"/>
            <a:ext cx="20129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既得利益者危機感</a:t>
            </a:r>
          </a:p>
        </p:txBody>
      </p:sp>
      <p:sp>
        <p:nvSpPr>
          <p:cNvPr id="335979" name="Freeform 107"/>
          <p:cNvSpPr>
            <a:spLocks/>
          </p:cNvSpPr>
          <p:nvPr/>
        </p:nvSpPr>
        <p:spPr bwMode="auto">
          <a:xfrm>
            <a:off x="2667000" y="1600200"/>
            <a:ext cx="762000" cy="990600"/>
          </a:xfrm>
          <a:custGeom>
            <a:avLst/>
            <a:gdLst>
              <a:gd name="T0" fmla="*/ 0 w 480"/>
              <a:gd name="T1" fmla="*/ 2147483647 h 624"/>
              <a:gd name="T2" fmla="*/ 2147483647 w 480"/>
              <a:gd name="T3" fmla="*/ 2147483647 h 624"/>
              <a:gd name="T4" fmla="*/ 2147483647 w 480"/>
              <a:gd name="T5" fmla="*/ 0 h 624"/>
              <a:gd name="T6" fmla="*/ 0 60000 65536"/>
              <a:gd name="T7" fmla="*/ 0 60000 65536"/>
              <a:gd name="T8" fmla="*/ 0 60000 65536"/>
              <a:gd name="T9" fmla="*/ 0 w 480"/>
              <a:gd name="T10" fmla="*/ 0 h 624"/>
              <a:gd name="T11" fmla="*/ 480 w 480"/>
              <a:gd name="T12" fmla="*/ 624 h 6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624">
                <a:moveTo>
                  <a:pt x="0" y="624"/>
                </a:moveTo>
                <a:cubicBezTo>
                  <a:pt x="8" y="508"/>
                  <a:pt x="16" y="392"/>
                  <a:pt x="96" y="288"/>
                </a:cubicBezTo>
                <a:cubicBezTo>
                  <a:pt x="176" y="184"/>
                  <a:pt x="416" y="48"/>
                  <a:pt x="48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80" name="Text Box 108"/>
          <p:cNvSpPr txBox="1">
            <a:spLocks noChangeArrowheads="1"/>
          </p:cNvSpPr>
          <p:nvPr/>
        </p:nvSpPr>
        <p:spPr bwMode="auto">
          <a:xfrm>
            <a:off x="3429000" y="1371600"/>
            <a:ext cx="10985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鞏固政權</a:t>
            </a:r>
          </a:p>
        </p:txBody>
      </p:sp>
      <p:sp>
        <p:nvSpPr>
          <p:cNvPr id="335981" name="Text Box 109"/>
          <p:cNvSpPr txBox="1">
            <a:spLocks noChangeArrowheads="1"/>
          </p:cNvSpPr>
          <p:nvPr/>
        </p:nvSpPr>
        <p:spPr bwMode="auto">
          <a:xfrm>
            <a:off x="4572000" y="2667000"/>
            <a:ext cx="10985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黑金綁樁</a:t>
            </a:r>
          </a:p>
        </p:txBody>
      </p:sp>
      <p:sp>
        <p:nvSpPr>
          <p:cNvPr id="551946" name="Text Box 110"/>
          <p:cNvSpPr txBox="1">
            <a:spLocks noChangeArrowheads="1"/>
          </p:cNvSpPr>
          <p:nvPr/>
        </p:nvSpPr>
        <p:spPr bwMode="auto">
          <a:xfrm>
            <a:off x="3413125" y="3925888"/>
            <a:ext cx="263525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endParaRPr lang="zh-TW" altLang="zh-TW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35983" name="Text Box 111"/>
          <p:cNvSpPr txBox="1">
            <a:spLocks noChangeArrowheads="1"/>
          </p:cNvSpPr>
          <p:nvPr/>
        </p:nvSpPr>
        <p:spPr bwMode="auto">
          <a:xfrm>
            <a:off x="3352800" y="3352800"/>
            <a:ext cx="10985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維持勝選</a:t>
            </a:r>
          </a:p>
        </p:txBody>
      </p:sp>
      <p:sp>
        <p:nvSpPr>
          <p:cNvPr id="335984" name="Text Box 112"/>
          <p:cNvSpPr txBox="1">
            <a:spLocks noChangeArrowheads="1"/>
          </p:cNvSpPr>
          <p:nvPr/>
        </p:nvSpPr>
        <p:spPr bwMode="auto">
          <a:xfrm>
            <a:off x="3429000" y="4343400"/>
            <a:ext cx="10985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民心不滿</a:t>
            </a:r>
          </a:p>
        </p:txBody>
      </p:sp>
      <p:sp>
        <p:nvSpPr>
          <p:cNvPr id="335985" name="Text Box 113"/>
          <p:cNvSpPr txBox="1">
            <a:spLocks noChangeArrowheads="1"/>
          </p:cNvSpPr>
          <p:nvPr/>
        </p:nvSpPr>
        <p:spPr bwMode="auto">
          <a:xfrm>
            <a:off x="5013325" y="5221288"/>
            <a:ext cx="109855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改造動力</a:t>
            </a:r>
          </a:p>
        </p:txBody>
      </p:sp>
      <p:sp>
        <p:nvSpPr>
          <p:cNvPr id="335986" name="Text Box 114"/>
          <p:cNvSpPr txBox="1">
            <a:spLocks noChangeArrowheads="1"/>
          </p:cNvSpPr>
          <p:nvPr/>
        </p:nvSpPr>
        <p:spPr bwMode="auto">
          <a:xfrm>
            <a:off x="3489325" y="5830888"/>
            <a:ext cx="109855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文化革新</a:t>
            </a:r>
          </a:p>
        </p:txBody>
      </p:sp>
      <p:sp>
        <p:nvSpPr>
          <p:cNvPr id="335987" name="Text Box 115"/>
          <p:cNvSpPr txBox="1">
            <a:spLocks noChangeArrowheads="1"/>
          </p:cNvSpPr>
          <p:nvPr/>
        </p:nvSpPr>
        <p:spPr bwMode="auto">
          <a:xfrm>
            <a:off x="1812925" y="5145088"/>
            <a:ext cx="109855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體制清明</a:t>
            </a:r>
          </a:p>
        </p:txBody>
      </p:sp>
      <p:sp>
        <p:nvSpPr>
          <p:cNvPr id="335988" name="Text Box 116"/>
          <p:cNvSpPr txBox="1">
            <a:spLocks noChangeArrowheads="1"/>
          </p:cNvSpPr>
          <p:nvPr/>
        </p:nvSpPr>
        <p:spPr bwMode="auto">
          <a:xfrm>
            <a:off x="822325" y="3773488"/>
            <a:ext cx="109855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黨派競爭</a:t>
            </a:r>
          </a:p>
        </p:txBody>
      </p:sp>
      <p:sp>
        <p:nvSpPr>
          <p:cNvPr id="335989" name="Freeform 117"/>
          <p:cNvSpPr>
            <a:spLocks/>
          </p:cNvSpPr>
          <p:nvPr/>
        </p:nvSpPr>
        <p:spPr bwMode="auto">
          <a:xfrm>
            <a:off x="4572000" y="1600200"/>
            <a:ext cx="609600" cy="990600"/>
          </a:xfrm>
          <a:custGeom>
            <a:avLst/>
            <a:gdLst>
              <a:gd name="T0" fmla="*/ 0 w 384"/>
              <a:gd name="T1" fmla="*/ 0 h 624"/>
              <a:gd name="T2" fmla="*/ 2147483647 w 384"/>
              <a:gd name="T3" fmla="*/ 2147483647 h 624"/>
              <a:gd name="T4" fmla="*/ 2147483647 w 384"/>
              <a:gd name="T5" fmla="*/ 2147483647 h 624"/>
              <a:gd name="T6" fmla="*/ 0 60000 65536"/>
              <a:gd name="T7" fmla="*/ 0 60000 65536"/>
              <a:gd name="T8" fmla="*/ 0 60000 65536"/>
              <a:gd name="T9" fmla="*/ 0 w 384"/>
              <a:gd name="T10" fmla="*/ 0 h 624"/>
              <a:gd name="T11" fmla="*/ 384 w 384"/>
              <a:gd name="T12" fmla="*/ 624 h 6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4" h="624">
                <a:moveTo>
                  <a:pt x="0" y="0"/>
                </a:moveTo>
                <a:cubicBezTo>
                  <a:pt x="112" y="44"/>
                  <a:pt x="224" y="88"/>
                  <a:pt x="288" y="192"/>
                </a:cubicBezTo>
                <a:cubicBezTo>
                  <a:pt x="352" y="296"/>
                  <a:pt x="368" y="460"/>
                  <a:pt x="384" y="624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0" name="Freeform 118"/>
          <p:cNvSpPr>
            <a:spLocks/>
          </p:cNvSpPr>
          <p:nvPr/>
        </p:nvSpPr>
        <p:spPr bwMode="auto">
          <a:xfrm>
            <a:off x="4495800" y="3048000"/>
            <a:ext cx="685800" cy="609600"/>
          </a:xfrm>
          <a:custGeom>
            <a:avLst/>
            <a:gdLst>
              <a:gd name="T0" fmla="*/ 2147483647 w 400"/>
              <a:gd name="T1" fmla="*/ 0 h 384"/>
              <a:gd name="T2" fmla="*/ 2147483647 w 400"/>
              <a:gd name="T3" fmla="*/ 2147483647 h 384"/>
              <a:gd name="T4" fmla="*/ 0 w 400"/>
              <a:gd name="T5" fmla="*/ 2147483647 h 384"/>
              <a:gd name="T6" fmla="*/ 0 60000 65536"/>
              <a:gd name="T7" fmla="*/ 0 60000 65536"/>
              <a:gd name="T8" fmla="*/ 0 60000 65536"/>
              <a:gd name="T9" fmla="*/ 0 w 400"/>
              <a:gd name="T10" fmla="*/ 0 h 384"/>
              <a:gd name="T11" fmla="*/ 400 w 400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0" h="384">
                <a:moveTo>
                  <a:pt x="384" y="0"/>
                </a:moveTo>
                <a:cubicBezTo>
                  <a:pt x="392" y="112"/>
                  <a:pt x="400" y="224"/>
                  <a:pt x="336" y="288"/>
                </a:cubicBezTo>
                <a:cubicBezTo>
                  <a:pt x="272" y="352"/>
                  <a:pt x="136" y="368"/>
                  <a:pt x="0" y="384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1" name="Freeform 119"/>
          <p:cNvSpPr>
            <a:spLocks/>
          </p:cNvSpPr>
          <p:nvPr/>
        </p:nvSpPr>
        <p:spPr bwMode="auto">
          <a:xfrm>
            <a:off x="2438400" y="3048000"/>
            <a:ext cx="990600" cy="533400"/>
          </a:xfrm>
          <a:custGeom>
            <a:avLst/>
            <a:gdLst>
              <a:gd name="T0" fmla="*/ 2147483647 w 624"/>
              <a:gd name="T1" fmla="*/ 2147483647 h 384"/>
              <a:gd name="T2" fmla="*/ 2147483647 w 624"/>
              <a:gd name="T3" fmla="*/ 2147483647 h 384"/>
              <a:gd name="T4" fmla="*/ 0 w 624"/>
              <a:gd name="T5" fmla="*/ 0 h 384"/>
              <a:gd name="T6" fmla="*/ 0 60000 65536"/>
              <a:gd name="T7" fmla="*/ 0 60000 65536"/>
              <a:gd name="T8" fmla="*/ 0 60000 65536"/>
              <a:gd name="T9" fmla="*/ 0 w 624"/>
              <a:gd name="T10" fmla="*/ 0 h 384"/>
              <a:gd name="T11" fmla="*/ 624 w 624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4" h="384">
                <a:moveTo>
                  <a:pt x="624" y="384"/>
                </a:moveTo>
                <a:cubicBezTo>
                  <a:pt x="436" y="368"/>
                  <a:pt x="248" y="352"/>
                  <a:pt x="144" y="288"/>
                </a:cubicBezTo>
                <a:cubicBezTo>
                  <a:pt x="40" y="224"/>
                  <a:pt x="20" y="112"/>
                  <a:pt x="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2" name="Freeform 120"/>
          <p:cNvSpPr>
            <a:spLocks/>
          </p:cNvSpPr>
          <p:nvPr/>
        </p:nvSpPr>
        <p:spPr bwMode="auto">
          <a:xfrm>
            <a:off x="4419600" y="4648200"/>
            <a:ext cx="1066800" cy="609600"/>
          </a:xfrm>
          <a:custGeom>
            <a:avLst/>
            <a:gdLst>
              <a:gd name="T0" fmla="*/ 0 w 672"/>
              <a:gd name="T1" fmla="*/ 0 h 384"/>
              <a:gd name="T2" fmla="*/ 2147483647 w 672"/>
              <a:gd name="T3" fmla="*/ 2147483647 h 384"/>
              <a:gd name="T4" fmla="*/ 2147483647 w 672"/>
              <a:gd name="T5" fmla="*/ 2147483647 h 384"/>
              <a:gd name="T6" fmla="*/ 0 60000 65536"/>
              <a:gd name="T7" fmla="*/ 0 60000 65536"/>
              <a:gd name="T8" fmla="*/ 0 60000 65536"/>
              <a:gd name="T9" fmla="*/ 0 w 672"/>
              <a:gd name="T10" fmla="*/ 0 h 384"/>
              <a:gd name="T11" fmla="*/ 672 w 672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72" h="384">
                <a:moveTo>
                  <a:pt x="0" y="0"/>
                </a:moveTo>
                <a:cubicBezTo>
                  <a:pt x="160" y="16"/>
                  <a:pt x="320" y="32"/>
                  <a:pt x="432" y="96"/>
                </a:cubicBezTo>
                <a:cubicBezTo>
                  <a:pt x="544" y="160"/>
                  <a:pt x="608" y="272"/>
                  <a:pt x="672" y="384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3" name="Freeform 121"/>
          <p:cNvSpPr>
            <a:spLocks/>
          </p:cNvSpPr>
          <p:nvPr/>
        </p:nvSpPr>
        <p:spPr bwMode="auto">
          <a:xfrm>
            <a:off x="4572000" y="5562600"/>
            <a:ext cx="914400" cy="533400"/>
          </a:xfrm>
          <a:custGeom>
            <a:avLst/>
            <a:gdLst>
              <a:gd name="T0" fmla="*/ 2147483647 w 576"/>
              <a:gd name="T1" fmla="*/ 0 h 336"/>
              <a:gd name="T2" fmla="*/ 2147483647 w 576"/>
              <a:gd name="T3" fmla="*/ 2147483647 h 336"/>
              <a:gd name="T4" fmla="*/ 0 w 576"/>
              <a:gd name="T5" fmla="*/ 2147483647 h 336"/>
              <a:gd name="T6" fmla="*/ 0 60000 65536"/>
              <a:gd name="T7" fmla="*/ 0 60000 65536"/>
              <a:gd name="T8" fmla="*/ 0 60000 65536"/>
              <a:gd name="T9" fmla="*/ 0 w 576"/>
              <a:gd name="T10" fmla="*/ 0 h 336"/>
              <a:gd name="T11" fmla="*/ 576 w 576"/>
              <a:gd name="T12" fmla="*/ 336 h 3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336">
                <a:moveTo>
                  <a:pt x="576" y="0"/>
                </a:moveTo>
                <a:cubicBezTo>
                  <a:pt x="552" y="92"/>
                  <a:pt x="528" y="184"/>
                  <a:pt x="432" y="240"/>
                </a:cubicBezTo>
                <a:cubicBezTo>
                  <a:pt x="336" y="296"/>
                  <a:pt x="168" y="316"/>
                  <a:pt x="0" y="336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4" name="Freeform 122"/>
          <p:cNvSpPr>
            <a:spLocks/>
          </p:cNvSpPr>
          <p:nvPr/>
        </p:nvSpPr>
        <p:spPr bwMode="auto">
          <a:xfrm>
            <a:off x="2286000" y="5486400"/>
            <a:ext cx="1295400" cy="546100"/>
          </a:xfrm>
          <a:custGeom>
            <a:avLst/>
            <a:gdLst>
              <a:gd name="T0" fmla="*/ 2147483647 w 816"/>
              <a:gd name="T1" fmla="*/ 2147483647 h 344"/>
              <a:gd name="T2" fmla="*/ 2147483647 w 816"/>
              <a:gd name="T3" fmla="*/ 2147483647 h 344"/>
              <a:gd name="T4" fmla="*/ 0 w 816"/>
              <a:gd name="T5" fmla="*/ 0 h 344"/>
              <a:gd name="T6" fmla="*/ 0 60000 65536"/>
              <a:gd name="T7" fmla="*/ 0 60000 65536"/>
              <a:gd name="T8" fmla="*/ 0 60000 65536"/>
              <a:gd name="T9" fmla="*/ 0 w 816"/>
              <a:gd name="T10" fmla="*/ 0 h 344"/>
              <a:gd name="T11" fmla="*/ 816 w 816"/>
              <a:gd name="T12" fmla="*/ 344 h 3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16" h="344">
                <a:moveTo>
                  <a:pt x="816" y="336"/>
                </a:moveTo>
                <a:cubicBezTo>
                  <a:pt x="572" y="340"/>
                  <a:pt x="328" y="344"/>
                  <a:pt x="192" y="288"/>
                </a:cubicBezTo>
                <a:cubicBezTo>
                  <a:pt x="56" y="232"/>
                  <a:pt x="28" y="116"/>
                  <a:pt x="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5" name="Freeform 123"/>
          <p:cNvSpPr>
            <a:spLocks/>
          </p:cNvSpPr>
          <p:nvPr/>
        </p:nvSpPr>
        <p:spPr bwMode="auto">
          <a:xfrm>
            <a:off x="2286000" y="4572000"/>
            <a:ext cx="1143000" cy="609600"/>
          </a:xfrm>
          <a:custGeom>
            <a:avLst/>
            <a:gdLst>
              <a:gd name="T0" fmla="*/ 0 w 720"/>
              <a:gd name="T1" fmla="*/ 2147483647 h 384"/>
              <a:gd name="T2" fmla="*/ 2147483647 w 720"/>
              <a:gd name="T3" fmla="*/ 2147483647 h 384"/>
              <a:gd name="T4" fmla="*/ 2147483647 w 720"/>
              <a:gd name="T5" fmla="*/ 0 h 384"/>
              <a:gd name="T6" fmla="*/ 0 60000 65536"/>
              <a:gd name="T7" fmla="*/ 0 60000 65536"/>
              <a:gd name="T8" fmla="*/ 0 60000 65536"/>
              <a:gd name="T9" fmla="*/ 0 w 720"/>
              <a:gd name="T10" fmla="*/ 0 h 384"/>
              <a:gd name="T11" fmla="*/ 720 w 720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0" h="384">
                <a:moveTo>
                  <a:pt x="0" y="384"/>
                </a:moveTo>
                <a:cubicBezTo>
                  <a:pt x="36" y="296"/>
                  <a:pt x="72" y="208"/>
                  <a:pt x="192" y="144"/>
                </a:cubicBezTo>
                <a:cubicBezTo>
                  <a:pt x="312" y="80"/>
                  <a:pt x="516" y="40"/>
                  <a:pt x="72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6" name="Freeform 124"/>
          <p:cNvSpPr>
            <a:spLocks/>
          </p:cNvSpPr>
          <p:nvPr/>
        </p:nvSpPr>
        <p:spPr bwMode="auto">
          <a:xfrm>
            <a:off x="1295400" y="3048000"/>
            <a:ext cx="685800" cy="838200"/>
          </a:xfrm>
          <a:custGeom>
            <a:avLst/>
            <a:gdLst>
              <a:gd name="T0" fmla="*/ 0 w 240"/>
              <a:gd name="T1" fmla="*/ 2147483647 h 432"/>
              <a:gd name="T2" fmla="*/ 2147483647 w 240"/>
              <a:gd name="T3" fmla="*/ 2147483647 h 432"/>
              <a:gd name="T4" fmla="*/ 2147483647 w 240"/>
              <a:gd name="T5" fmla="*/ 0 h 432"/>
              <a:gd name="T6" fmla="*/ 0 60000 65536"/>
              <a:gd name="T7" fmla="*/ 0 60000 65536"/>
              <a:gd name="T8" fmla="*/ 0 60000 65536"/>
              <a:gd name="T9" fmla="*/ 0 w 240"/>
              <a:gd name="T10" fmla="*/ 0 h 432"/>
              <a:gd name="T11" fmla="*/ 240 w 240"/>
              <a:gd name="T12" fmla="*/ 432 h 4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432">
                <a:moveTo>
                  <a:pt x="0" y="432"/>
                </a:moveTo>
                <a:cubicBezTo>
                  <a:pt x="4" y="348"/>
                  <a:pt x="8" y="264"/>
                  <a:pt x="48" y="192"/>
                </a:cubicBezTo>
                <a:cubicBezTo>
                  <a:pt x="88" y="120"/>
                  <a:pt x="164" y="60"/>
                  <a:pt x="24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7" name="Freeform 125"/>
          <p:cNvSpPr>
            <a:spLocks/>
          </p:cNvSpPr>
          <p:nvPr/>
        </p:nvSpPr>
        <p:spPr bwMode="auto">
          <a:xfrm>
            <a:off x="4572000" y="3124200"/>
            <a:ext cx="762000" cy="1447800"/>
          </a:xfrm>
          <a:custGeom>
            <a:avLst/>
            <a:gdLst>
              <a:gd name="T0" fmla="*/ 2147483647 w 624"/>
              <a:gd name="T1" fmla="*/ 0 h 816"/>
              <a:gd name="T2" fmla="*/ 2147483647 w 624"/>
              <a:gd name="T3" fmla="*/ 2147483647 h 816"/>
              <a:gd name="T4" fmla="*/ 2147483647 w 624"/>
              <a:gd name="T5" fmla="*/ 2147483647 h 816"/>
              <a:gd name="T6" fmla="*/ 0 w 624"/>
              <a:gd name="T7" fmla="*/ 2147483647 h 816"/>
              <a:gd name="T8" fmla="*/ 0 60000 65536"/>
              <a:gd name="T9" fmla="*/ 0 60000 65536"/>
              <a:gd name="T10" fmla="*/ 0 60000 65536"/>
              <a:gd name="T11" fmla="*/ 0 60000 65536"/>
              <a:gd name="T12" fmla="*/ 0 w 624"/>
              <a:gd name="T13" fmla="*/ 0 h 816"/>
              <a:gd name="T14" fmla="*/ 624 w 624"/>
              <a:gd name="T15" fmla="*/ 816 h 8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4" h="816">
                <a:moveTo>
                  <a:pt x="528" y="0"/>
                </a:moveTo>
                <a:cubicBezTo>
                  <a:pt x="552" y="120"/>
                  <a:pt x="576" y="240"/>
                  <a:pt x="576" y="336"/>
                </a:cubicBezTo>
                <a:cubicBezTo>
                  <a:pt x="576" y="432"/>
                  <a:pt x="624" y="496"/>
                  <a:pt x="528" y="576"/>
                </a:cubicBezTo>
                <a:cubicBezTo>
                  <a:pt x="432" y="656"/>
                  <a:pt x="88" y="776"/>
                  <a:pt x="0" y="816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8" name="Freeform 126"/>
          <p:cNvSpPr>
            <a:spLocks/>
          </p:cNvSpPr>
          <p:nvPr/>
        </p:nvSpPr>
        <p:spPr bwMode="auto">
          <a:xfrm>
            <a:off x="2286000" y="2971800"/>
            <a:ext cx="1143000" cy="1524000"/>
          </a:xfrm>
          <a:custGeom>
            <a:avLst/>
            <a:gdLst>
              <a:gd name="T0" fmla="*/ 2147483647 w 912"/>
              <a:gd name="T1" fmla="*/ 2147483647 h 720"/>
              <a:gd name="T2" fmla="*/ 2147483647 w 912"/>
              <a:gd name="T3" fmla="*/ 2147483647 h 720"/>
              <a:gd name="T4" fmla="*/ 2147483647 w 912"/>
              <a:gd name="T5" fmla="*/ 2147483647 h 720"/>
              <a:gd name="T6" fmla="*/ 2147483647 w 912"/>
              <a:gd name="T7" fmla="*/ 2147483647 h 720"/>
              <a:gd name="T8" fmla="*/ 0 w 912"/>
              <a:gd name="T9" fmla="*/ 0 h 7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12"/>
              <a:gd name="T16" fmla="*/ 0 h 720"/>
              <a:gd name="T17" fmla="*/ 912 w 912"/>
              <a:gd name="T18" fmla="*/ 720 h 7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12" h="720">
                <a:moveTo>
                  <a:pt x="912" y="720"/>
                </a:moveTo>
                <a:cubicBezTo>
                  <a:pt x="716" y="692"/>
                  <a:pt x="520" y="664"/>
                  <a:pt x="384" y="624"/>
                </a:cubicBezTo>
                <a:cubicBezTo>
                  <a:pt x="248" y="584"/>
                  <a:pt x="152" y="544"/>
                  <a:pt x="96" y="480"/>
                </a:cubicBezTo>
                <a:cubicBezTo>
                  <a:pt x="40" y="416"/>
                  <a:pt x="64" y="320"/>
                  <a:pt x="48" y="240"/>
                </a:cubicBezTo>
                <a:cubicBezTo>
                  <a:pt x="32" y="160"/>
                  <a:pt x="16" y="80"/>
                  <a:pt x="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9" name="Freeform 127"/>
          <p:cNvSpPr>
            <a:spLocks/>
          </p:cNvSpPr>
          <p:nvPr/>
        </p:nvSpPr>
        <p:spPr bwMode="auto">
          <a:xfrm>
            <a:off x="5562600" y="3124200"/>
            <a:ext cx="495300" cy="2133600"/>
          </a:xfrm>
          <a:custGeom>
            <a:avLst/>
            <a:gdLst>
              <a:gd name="T0" fmla="*/ 0 w 312"/>
              <a:gd name="T1" fmla="*/ 0 h 1344"/>
              <a:gd name="T2" fmla="*/ 2147483647 w 312"/>
              <a:gd name="T3" fmla="*/ 2147483647 h 1344"/>
              <a:gd name="T4" fmla="*/ 2147483647 w 312"/>
              <a:gd name="T5" fmla="*/ 2147483647 h 1344"/>
              <a:gd name="T6" fmla="*/ 2147483647 w 312"/>
              <a:gd name="T7" fmla="*/ 2147483647 h 1344"/>
              <a:gd name="T8" fmla="*/ 2147483647 w 312"/>
              <a:gd name="T9" fmla="*/ 2147483647 h 1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2"/>
              <a:gd name="T16" fmla="*/ 0 h 1344"/>
              <a:gd name="T17" fmla="*/ 312 w 312"/>
              <a:gd name="T18" fmla="*/ 1344 h 13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2" h="1344">
                <a:moveTo>
                  <a:pt x="0" y="0"/>
                </a:moveTo>
                <a:cubicBezTo>
                  <a:pt x="72" y="68"/>
                  <a:pt x="144" y="136"/>
                  <a:pt x="192" y="240"/>
                </a:cubicBezTo>
                <a:cubicBezTo>
                  <a:pt x="240" y="344"/>
                  <a:pt x="272" y="480"/>
                  <a:pt x="288" y="624"/>
                </a:cubicBezTo>
                <a:cubicBezTo>
                  <a:pt x="304" y="768"/>
                  <a:pt x="312" y="984"/>
                  <a:pt x="288" y="1104"/>
                </a:cubicBezTo>
                <a:cubicBezTo>
                  <a:pt x="264" y="1224"/>
                  <a:pt x="204" y="1284"/>
                  <a:pt x="144" y="1344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51964" name="Text Box 128"/>
          <p:cNvSpPr txBox="1">
            <a:spLocks noChangeArrowheads="1"/>
          </p:cNvSpPr>
          <p:nvPr/>
        </p:nvSpPr>
        <p:spPr bwMode="auto">
          <a:xfrm>
            <a:off x="6689725" y="1868488"/>
            <a:ext cx="263525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endParaRPr lang="zh-TW" altLang="zh-TW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36001" name="Text Box 129"/>
          <p:cNvSpPr txBox="1">
            <a:spLocks noChangeArrowheads="1"/>
          </p:cNvSpPr>
          <p:nvPr/>
        </p:nvSpPr>
        <p:spPr bwMode="auto">
          <a:xfrm>
            <a:off x="6172200" y="1524000"/>
            <a:ext cx="2911475" cy="16875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短期而言，現象解似暫時</a:t>
            </a:r>
          </a:p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  解除危機，長期而言，國</a:t>
            </a:r>
          </a:p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  民黨與民意卻漸行漸遠，</a:t>
            </a:r>
          </a:p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  危機仍愈來愈加深</a:t>
            </a: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飲酖</a:t>
            </a:r>
          </a:p>
          <a:p>
            <a:pPr>
              <a:spcBef>
                <a:spcPct val="20000"/>
              </a:spcBef>
            </a:pPr>
            <a:r>
              <a:rPr lang="zh-TW" altLang="en-US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  止渴</a:t>
            </a: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。</a:t>
            </a:r>
          </a:p>
        </p:txBody>
      </p:sp>
      <p:sp>
        <p:nvSpPr>
          <p:cNvPr id="551966" name="Text Box 130"/>
          <p:cNvSpPr txBox="1">
            <a:spLocks noChangeArrowheads="1"/>
          </p:cNvSpPr>
          <p:nvPr/>
        </p:nvSpPr>
        <p:spPr bwMode="auto">
          <a:xfrm>
            <a:off x="6308725" y="3773488"/>
            <a:ext cx="263525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endParaRPr lang="zh-TW" altLang="zh-TW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36003" name="Text Box 131"/>
          <p:cNvSpPr txBox="1">
            <a:spLocks noChangeArrowheads="1"/>
          </p:cNvSpPr>
          <p:nvPr/>
        </p:nvSpPr>
        <p:spPr bwMode="auto">
          <a:xfrm>
            <a:off x="6172200" y="3200400"/>
            <a:ext cx="2870200" cy="13573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國民黨越沉溺於黑金綁樁</a:t>
            </a:r>
          </a:p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   的現象解，文化革新的根</a:t>
            </a:r>
          </a:p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   本解就離的越遠</a:t>
            </a: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b="1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捨本逐</a:t>
            </a:r>
          </a:p>
          <a:p>
            <a:pPr>
              <a:spcBef>
                <a:spcPct val="20000"/>
              </a:spcBef>
            </a:pPr>
            <a:r>
              <a:rPr lang="zh-TW" altLang="en-US" b="1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    末</a:t>
            </a: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。</a:t>
            </a:r>
          </a:p>
        </p:txBody>
      </p:sp>
      <p:sp>
        <p:nvSpPr>
          <p:cNvPr id="551968" name="Text Box 132"/>
          <p:cNvSpPr txBox="1">
            <a:spLocks noChangeArrowheads="1"/>
          </p:cNvSpPr>
          <p:nvPr/>
        </p:nvSpPr>
        <p:spPr bwMode="auto">
          <a:xfrm>
            <a:off x="3794125" y="4002088"/>
            <a:ext cx="263525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endParaRPr lang="zh-TW" altLang="zh-TW" b="1"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3" name="Group 133"/>
          <p:cNvGrpSpPr>
            <a:grpSpLocks/>
          </p:cNvGrpSpPr>
          <p:nvPr/>
        </p:nvGrpSpPr>
        <p:grpSpPr bwMode="auto">
          <a:xfrm>
            <a:off x="3810000" y="2514600"/>
            <a:ext cx="533400" cy="228600"/>
            <a:chOff x="2795" y="2304"/>
            <a:chExt cx="672" cy="336"/>
          </a:xfrm>
        </p:grpSpPr>
        <p:sp>
          <p:nvSpPr>
            <p:cNvPr id="551993" name="Line 134"/>
            <p:cNvSpPr>
              <a:spLocks noChangeShapeType="1"/>
            </p:cNvSpPr>
            <p:nvPr/>
          </p:nvSpPr>
          <p:spPr bwMode="auto">
            <a:xfrm>
              <a:off x="2795" y="24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4" name="Line 135"/>
            <p:cNvSpPr>
              <a:spLocks noChangeShapeType="1"/>
            </p:cNvSpPr>
            <p:nvPr/>
          </p:nvSpPr>
          <p:spPr bwMode="auto">
            <a:xfrm>
              <a:off x="2795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5" name="Line 136"/>
            <p:cNvSpPr>
              <a:spLocks noChangeShapeType="1"/>
            </p:cNvSpPr>
            <p:nvPr/>
          </p:nvSpPr>
          <p:spPr bwMode="auto">
            <a:xfrm>
              <a:off x="2795" y="24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6" name="Line 137"/>
            <p:cNvSpPr>
              <a:spLocks noChangeShapeType="1"/>
            </p:cNvSpPr>
            <p:nvPr/>
          </p:nvSpPr>
          <p:spPr bwMode="auto">
            <a:xfrm>
              <a:off x="3467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7" name="AutoShape 138"/>
            <p:cNvSpPr>
              <a:spLocks noChangeArrowheads="1"/>
            </p:cNvSpPr>
            <p:nvPr/>
          </p:nvSpPr>
          <p:spPr bwMode="auto">
            <a:xfrm>
              <a:off x="3035" y="2448"/>
              <a:ext cx="192" cy="192"/>
            </a:xfrm>
            <a:prstGeom prst="flowChartExtra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8" name="Rectangle 139"/>
            <p:cNvSpPr>
              <a:spLocks noChangeArrowheads="1"/>
            </p:cNvSpPr>
            <p:nvPr/>
          </p:nvSpPr>
          <p:spPr bwMode="auto">
            <a:xfrm>
              <a:off x="284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9" name="Rectangle 140"/>
            <p:cNvSpPr>
              <a:spLocks noChangeArrowheads="1"/>
            </p:cNvSpPr>
            <p:nvPr/>
          </p:nvSpPr>
          <p:spPr bwMode="auto">
            <a:xfrm>
              <a:off x="332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4" name="Group 141"/>
          <p:cNvGrpSpPr>
            <a:grpSpLocks/>
          </p:cNvGrpSpPr>
          <p:nvPr/>
        </p:nvGrpSpPr>
        <p:grpSpPr bwMode="auto">
          <a:xfrm>
            <a:off x="3733800" y="5257800"/>
            <a:ext cx="533400" cy="228600"/>
            <a:chOff x="2795" y="2304"/>
            <a:chExt cx="672" cy="336"/>
          </a:xfrm>
        </p:grpSpPr>
        <p:sp>
          <p:nvSpPr>
            <p:cNvPr id="551986" name="Line 142"/>
            <p:cNvSpPr>
              <a:spLocks noChangeShapeType="1"/>
            </p:cNvSpPr>
            <p:nvPr/>
          </p:nvSpPr>
          <p:spPr bwMode="auto">
            <a:xfrm>
              <a:off x="2795" y="24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87" name="Line 143"/>
            <p:cNvSpPr>
              <a:spLocks noChangeShapeType="1"/>
            </p:cNvSpPr>
            <p:nvPr/>
          </p:nvSpPr>
          <p:spPr bwMode="auto">
            <a:xfrm>
              <a:off x="2795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88" name="Line 144"/>
            <p:cNvSpPr>
              <a:spLocks noChangeShapeType="1"/>
            </p:cNvSpPr>
            <p:nvPr/>
          </p:nvSpPr>
          <p:spPr bwMode="auto">
            <a:xfrm>
              <a:off x="2795" y="24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89" name="Line 145"/>
            <p:cNvSpPr>
              <a:spLocks noChangeShapeType="1"/>
            </p:cNvSpPr>
            <p:nvPr/>
          </p:nvSpPr>
          <p:spPr bwMode="auto">
            <a:xfrm>
              <a:off x="3467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0" name="AutoShape 146"/>
            <p:cNvSpPr>
              <a:spLocks noChangeArrowheads="1"/>
            </p:cNvSpPr>
            <p:nvPr/>
          </p:nvSpPr>
          <p:spPr bwMode="auto">
            <a:xfrm>
              <a:off x="3035" y="2448"/>
              <a:ext cx="192" cy="192"/>
            </a:xfrm>
            <a:prstGeom prst="flowChartExtra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1" name="Rectangle 147"/>
            <p:cNvSpPr>
              <a:spLocks noChangeArrowheads="1"/>
            </p:cNvSpPr>
            <p:nvPr/>
          </p:nvSpPr>
          <p:spPr bwMode="auto">
            <a:xfrm>
              <a:off x="284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2" name="Rectangle 148"/>
            <p:cNvSpPr>
              <a:spLocks noChangeArrowheads="1"/>
            </p:cNvSpPr>
            <p:nvPr/>
          </p:nvSpPr>
          <p:spPr bwMode="auto">
            <a:xfrm>
              <a:off x="332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36021" name="Text Box 149"/>
          <p:cNvSpPr txBox="1">
            <a:spLocks noChangeArrowheads="1"/>
          </p:cNvSpPr>
          <p:nvPr/>
        </p:nvSpPr>
        <p:spPr bwMode="auto">
          <a:xfrm>
            <a:off x="1736725" y="31623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22" name="Text Box 150"/>
          <p:cNvSpPr txBox="1">
            <a:spLocks noChangeArrowheads="1"/>
          </p:cNvSpPr>
          <p:nvPr/>
        </p:nvSpPr>
        <p:spPr bwMode="auto">
          <a:xfrm>
            <a:off x="2971800" y="13716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23" name="Text Box 151"/>
          <p:cNvSpPr txBox="1">
            <a:spLocks noChangeArrowheads="1"/>
          </p:cNvSpPr>
          <p:nvPr/>
        </p:nvSpPr>
        <p:spPr bwMode="auto">
          <a:xfrm>
            <a:off x="5257800" y="21336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24" name="Text Box 152"/>
          <p:cNvSpPr txBox="1">
            <a:spLocks noChangeArrowheads="1"/>
          </p:cNvSpPr>
          <p:nvPr/>
        </p:nvSpPr>
        <p:spPr bwMode="auto">
          <a:xfrm>
            <a:off x="4343400" y="32004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25" name="Text Box 153"/>
          <p:cNvSpPr txBox="1">
            <a:spLocks noChangeArrowheads="1"/>
          </p:cNvSpPr>
          <p:nvPr/>
        </p:nvSpPr>
        <p:spPr bwMode="auto">
          <a:xfrm>
            <a:off x="2590800" y="2895600"/>
            <a:ext cx="2984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_</a:t>
            </a:r>
          </a:p>
        </p:txBody>
      </p:sp>
      <p:sp>
        <p:nvSpPr>
          <p:cNvPr id="336026" name="Text Box 154"/>
          <p:cNvSpPr txBox="1">
            <a:spLocks noChangeArrowheads="1"/>
          </p:cNvSpPr>
          <p:nvPr/>
        </p:nvSpPr>
        <p:spPr bwMode="auto">
          <a:xfrm>
            <a:off x="2362200" y="33528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27" name="Text Box 155"/>
          <p:cNvSpPr txBox="1">
            <a:spLocks noChangeArrowheads="1"/>
          </p:cNvSpPr>
          <p:nvPr/>
        </p:nvSpPr>
        <p:spPr bwMode="auto">
          <a:xfrm>
            <a:off x="4495800" y="40386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28" name="Text Box 156"/>
          <p:cNvSpPr txBox="1">
            <a:spLocks noChangeArrowheads="1"/>
          </p:cNvSpPr>
          <p:nvPr/>
        </p:nvSpPr>
        <p:spPr bwMode="auto">
          <a:xfrm>
            <a:off x="6019800" y="5029200"/>
            <a:ext cx="2984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_</a:t>
            </a:r>
          </a:p>
        </p:txBody>
      </p:sp>
      <p:sp>
        <p:nvSpPr>
          <p:cNvPr id="336029" name="Text Box 157"/>
          <p:cNvSpPr txBox="1">
            <a:spLocks noChangeArrowheads="1"/>
          </p:cNvSpPr>
          <p:nvPr/>
        </p:nvSpPr>
        <p:spPr bwMode="auto">
          <a:xfrm>
            <a:off x="5486400" y="48768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30" name="Text Box 158"/>
          <p:cNvSpPr txBox="1">
            <a:spLocks noChangeArrowheads="1"/>
          </p:cNvSpPr>
          <p:nvPr/>
        </p:nvSpPr>
        <p:spPr bwMode="auto">
          <a:xfrm>
            <a:off x="4724400" y="57150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31" name="Text Box 159"/>
          <p:cNvSpPr txBox="1">
            <a:spLocks noChangeArrowheads="1"/>
          </p:cNvSpPr>
          <p:nvPr/>
        </p:nvSpPr>
        <p:spPr bwMode="auto">
          <a:xfrm>
            <a:off x="2362200" y="54864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32" name="Text Box 160"/>
          <p:cNvSpPr txBox="1">
            <a:spLocks noChangeArrowheads="1"/>
          </p:cNvSpPr>
          <p:nvPr/>
        </p:nvSpPr>
        <p:spPr bwMode="auto">
          <a:xfrm>
            <a:off x="3048000" y="4572000"/>
            <a:ext cx="2984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_</a:t>
            </a:r>
          </a:p>
        </p:txBody>
      </p:sp>
      <p:pic>
        <p:nvPicPr>
          <p:cNvPr id="336034" name="Picture 162" descr="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4114800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6035" name="Picture 163" descr="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3810000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1985" name="Picture 2" descr="j0309717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451725" y="5319713"/>
            <a:ext cx="1409700" cy="10096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5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5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5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5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5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5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6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6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5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5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5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5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6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6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35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35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35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35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36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36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35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35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359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35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36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36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35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35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36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36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35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35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359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35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36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36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35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35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36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36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35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35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359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35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36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336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335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335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335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335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336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336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335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335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335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335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336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336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335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335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336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336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335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335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336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336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336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336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335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335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336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336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973" grpId="0" animBg="1"/>
      <p:bldP spid="335978" grpId="0" autoUpdateAnimBg="0"/>
      <p:bldP spid="335979" grpId="0" animBg="1"/>
      <p:bldP spid="335980" grpId="0" autoUpdateAnimBg="0"/>
      <p:bldP spid="335981" grpId="0" autoUpdateAnimBg="0"/>
      <p:bldP spid="335983" grpId="0" autoUpdateAnimBg="0"/>
      <p:bldP spid="335984" grpId="0" autoUpdateAnimBg="0"/>
      <p:bldP spid="335985" grpId="0" autoUpdateAnimBg="0"/>
      <p:bldP spid="335986" grpId="0" autoUpdateAnimBg="0"/>
      <p:bldP spid="335987" grpId="0" autoUpdateAnimBg="0"/>
      <p:bldP spid="335988" grpId="0" autoUpdateAnimBg="0"/>
      <p:bldP spid="335989" grpId="0" animBg="1"/>
      <p:bldP spid="335990" grpId="0" animBg="1"/>
      <p:bldP spid="335991" grpId="0" animBg="1"/>
      <p:bldP spid="335992" grpId="0" animBg="1"/>
      <p:bldP spid="335993" grpId="0" animBg="1"/>
      <p:bldP spid="335994" grpId="0" animBg="1"/>
      <p:bldP spid="335995" grpId="0" animBg="1"/>
      <p:bldP spid="335996" grpId="0" animBg="1"/>
      <p:bldP spid="335997" grpId="0" animBg="1"/>
      <p:bldP spid="335998" grpId="0" animBg="1"/>
      <p:bldP spid="335999" grpId="0" animBg="1"/>
      <p:bldP spid="336001" grpId="0" autoUpdateAnimBg="0"/>
      <p:bldP spid="336003" grpId="0" autoUpdateAnimBg="0"/>
      <p:bldP spid="336021" grpId="0" autoUpdateAnimBg="0"/>
      <p:bldP spid="336022" grpId="0" autoUpdateAnimBg="0"/>
      <p:bldP spid="336023" grpId="0" autoUpdateAnimBg="0"/>
      <p:bldP spid="336024" grpId="0" autoUpdateAnimBg="0"/>
      <p:bldP spid="336025" grpId="0" autoUpdateAnimBg="0"/>
      <p:bldP spid="336026" grpId="0" autoUpdateAnimBg="0"/>
      <p:bldP spid="336027" grpId="0" autoUpdateAnimBg="0"/>
      <p:bldP spid="336028" grpId="0" autoUpdateAnimBg="0"/>
      <p:bldP spid="336029" grpId="0" autoUpdateAnimBg="0"/>
      <p:bldP spid="336030" grpId="0" autoUpdateAnimBg="0"/>
      <p:bldP spid="336031" grpId="0" autoUpdateAnimBg="0"/>
      <p:bldP spid="336032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AB34A3-E058-496B-9201-FCA37C69E918}" type="slidenum">
              <a:rPr lang="en-US" altLang="zh-TW"/>
              <a:pPr>
                <a:defRPr/>
              </a:pPr>
              <a:t>24</a:t>
            </a:fld>
            <a:endParaRPr lang="en-US" altLang="zh-TW"/>
          </a:p>
        </p:txBody>
      </p:sp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>
          <a:xfrm>
            <a:off x="70485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A</a:t>
            </a:r>
            <a:r>
              <a:rPr lang="zh-TW" altLang="en-US" smtClean="0"/>
              <a:t>型與</a:t>
            </a:r>
            <a:r>
              <a:rPr lang="en-US" altLang="zh-TW" smtClean="0"/>
              <a:t>B</a:t>
            </a:r>
            <a:r>
              <a:rPr lang="zh-TW" altLang="en-US" smtClean="0"/>
              <a:t>型知識？</a:t>
            </a:r>
          </a:p>
        </p:txBody>
      </p:sp>
      <p:sp>
        <p:nvSpPr>
          <p:cNvPr id="336923" name="Text Box 27"/>
          <p:cNvSpPr txBox="1">
            <a:spLocks noChangeArrowheads="1"/>
          </p:cNvSpPr>
          <p:nvPr/>
        </p:nvSpPr>
        <p:spPr bwMode="auto">
          <a:xfrm>
            <a:off x="60325" y="1625600"/>
            <a:ext cx="8955088" cy="5191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超越「國民黨改革」的舊框架非來自於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型知識的操作，</a:t>
            </a:r>
          </a:p>
        </p:txBody>
      </p:sp>
      <p:sp>
        <p:nvSpPr>
          <p:cNvPr id="336924" name="Text Box 28"/>
          <p:cNvSpPr txBox="1">
            <a:spLocks noChangeArrowheads="1"/>
          </p:cNvSpPr>
          <p:nvPr/>
        </p:nvSpPr>
        <p:spPr bwMode="auto">
          <a:xfrm>
            <a:off x="1582738" y="2235200"/>
            <a:ext cx="5775325" cy="519113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主要係來自於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A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型知識的妥善管理。</a:t>
            </a:r>
          </a:p>
        </p:txBody>
      </p:sp>
      <p:grpSp>
        <p:nvGrpSpPr>
          <p:cNvPr id="2" name="Group 56"/>
          <p:cNvGrpSpPr>
            <a:grpSpLocks/>
          </p:cNvGrpSpPr>
          <p:nvPr/>
        </p:nvGrpSpPr>
        <p:grpSpPr bwMode="auto">
          <a:xfrm>
            <a:off x="2489200" y="2895600"/>
            <a:ext cx="3862388" cy="3276600"/>
            <a:chOff x="1568" y="1824"/>
            <a:chExt cx="2433" cy="2064"/>
          </a:xfrm>
        </p:grpSpPr>
        <p:sp>
          <p:nvSpPr>
            <p:cNvPr id="552967" name="Rectangle 57"/>
            <p:cNvSpPr>
              <a:spLocks noChangeArrowheads="1"/>
            </p:cNvSpPr>
            <p:nvPr/>
          </p:nvSpPr>
          <p:spPr bwMode="auto">
            <a:xfrm>
              <a:off x="1615" y="1824"/>
              <a:ext cx="2386" cy="2064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3" name="Group 58"/>
            <p:cNvGrpSpPr>
              <a:grpSpLocks/>
            </p:cNvGrpSpPr>
            <p:nvPr/>
          </p:nvGrpSpPr>
          <p:grpSpPr bwMode="auto">
            <a:xfrm>
              <a:off x="1937" y="2223"/>
              <a:ext cx="2000" cy="1591"/>
              <a:chOff x="1584" y="1344"/>
              <a:chExt cx="2544" cy="1776"/>
            </a:xfrm>
          </p:grpSpPr>
          <p:sp>
            <p:nvSpPr>
              <p:cNvPr id="552989" name="Rectangle 59"/>
              <p:cNvSpPr>
                <a:spLocks noChangeArrowheads="1"/>
              </p:cNvSpPr>
              <p:nvPr/>
            </p:nvSpPr>
            <p:spPr bwMode="auto">
              <a:xfrm>
                <a:off x="1584" y="1344"/>
                <a:ext cx="2544" cy="1776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zh-TW" altLang="zh-TW" sz="1400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552990" name="Line 60"/>
              <p:cNvSpPr>
                <a:spLocks noChangeShapeType="1"/>
              </p:cNvSpPr>
              <p:nvPr/>
            </p:nvSpPr>
            <p:spPr bwMode="auto">
              <a:xfrm>
                <a:off x="1584" y="2256"/>
                <a:ext cx="2544" cy="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52991" name="Line 61"/>
              <p:cNvSpPr>
                <a:spLocks noChangeShapeType="1"/>
              </p:cNvSpPr>
              <p:nvPr/>
            </p:nvSpPr>
            <p:spPr bwMode="auto">
              <a:xfrm>
                <a:off x="2832" y="1344"/>
                <a:ext cx="0" cy="177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552969" name="Text Box 62"/>
            <p:cNvSpPr txBox="1">
              <a:spLocks noChangeArrowheads="1"/>
            </p:cNvSpPr>
            <p:nvPr/>
          </p:nvSpPr>
          <p:spPr bwMode="auto">
            <a:xfrm>
              <a:off x="2478" y="1835"/>
              <a:ext cx="67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知識的形成</a:t>
              </a:r>
            </a:p>
          </p:txBody>
        </p:sp>
        <p:sp>
          <p:nvSpPr>
            <p:cNvPr id="552970" name="Text Box 63"/>
            <p:cNvSpPr txBox="1">
              <a:spLocks noChangeArrowheads="1"/>
            </p:cNvSpPr>
            <p:nvPr/>
          </p:nvSpPr>
          <p:spPr bwMode="auto">
            <a:xfrm>
              <a:off x="2124" y="2004"/>
              <a:ext cx="45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結構化</a:t>
              </a:r>
            </a:p>
          </p:txBody>
        </p:sp>
        <p:sp>
          <p:nvSpPr>
            <p:cNvPr id="552971" name="Text Box 64"/>
            <p:cNvSpPr txBox="1">
              <a:spLocks noChangeArrowheads="1"/>
            </p:cNvSpPr>
            <p:nvPr/>
          </p:nvSpPr>
          <p:spPr bwMode="auto">
            <a:xfrm>
              <a:off x="3001" y="2004"/>
              <a:ext cx="56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未結構化</a:t>
              </a:r>
            </a:p>
          </p:txBody>
        </p:sp>
        <p:sp>
          <p:nvSpPr>
            <p:cNvPr id="552972" name="Text Box 65"/>
            <p:cNvSpPr txBox="1">
              <a:spLocks noChangeArrowheads="1"/>
            </p:cNvSpPr>
            <p:nvPr/>
          </p:nvSpPr>
          <p:spPr bwMode="auto">
            <a:xfrm>
              <a:off x="1568" y="2524"/>
              <a:ext cx="228" cy="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識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的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分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享</a:t>
              </a:r>
            </a:p>
          </p:txBody>
        </p:sp>
        <p:sp>
          <p:nvSpPr>
            <p:cNvPr id="552973" name="Text Box 66"/>
            <p:cNvSpPr txBox="1">
              <a:spLocks noChangeArrowheads="1"/>
            </p:cNvSpPr>
            <p:nvPr/>
          </p:nvSpPr>
          <p:spPr bwMode="auto">
            <a:xfrm>
              <a:off x="1686" y="2262"/>
              <a:ext cx="229" cy="1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altLang="zh-TW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</a:t>
              </a: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道</a:t>
              </a:r>
            </a:p>
            <a:p>
              <a:pPr algn="ctr"/>
              <a:endParaRPr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endParaRPr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endParaRPr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不</a:t>
              </a: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</a:t>
              </a: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道</a:t>
              </a:r>
            </a:p>
          </p:txBody>
        </p:sp>
        <p:sp>
          <p:nvSpPr>
            <p:cNvPr id="552974" name="Text Box 67"/>
            <p:cNvSpPr txBox="1">
              <a:spLocks noChangeArrowheads="1"/>
            </p:cNvSpPr>
            <p:nvPr/>
          </p:nvSpPr>
          <p:spPr bwMode="auto">
            <a:xfrm>
              <a:off x="2128" y="3451"/>
              <a:ext cx="116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zh-TW" altLang="zh-TW" sz="1400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552975" name="Text Box 68"/>
            <p:cNvSpPr txBox="1">
              <a:spLocks noChangeArrowheads="1"/>
            </p:cNvSpPr>
            <p:nvPr/>
          </p:nvSpPr>
          <p:spPr bwMode="auto">
            <a:xfrm>
              <a:off x="2081" y="2352"/>
              <a:ext cx="52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B</a:t>
              </a:r>
              <a:r>
                <a:rPr lang="zh-TW" altLang="en-US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552976" name="Text Box 69"/>
            <p:cNvSpPr txBox="1">
              <a:spLocks noChangeArrowheads="1"/>
            </p:cNvSpPr>
            <p:nvPr/>
          </p:nvSpPr>
          <p:spPr bwMode="auto">
            <a:xfrm>
              <a:off x="2979" y="2352"/>
              <a:ext cx="53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latin typeface="Times New Roman" pitchFamily="18" charset="0"/>
                  <a:ea typeface="標楷體" pitchFamily="65" charset="-120"/>
                </a:rPr>
                <a:t>A</a:t>
              </a:r>
              <a:r>
                <a:rPr lang="zh-TW" altLang="en-US" sz="1400"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552977" name="Text Box 70"/>
            <p:cNvSpPr txBox="1">
              <a:spLocks noChangeArrowheads="1"/>
            </p:cNvSpPr>
            <p:nvPr/>
          </p:nvSpPr>
          <p:spPr bwMode="auto">
            <a:xfrm>
              <a:off x="2984" y="3556"/>
              <a:ext cx="57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solidFill>
                    <a:srgbClr val="FF9900"/>
                  </a:solidFill>
                  <a:latin typeface="Times New Roman" pitchFamily="18" charset="0"/>
                  <a:ea typeface="標楷體" pitchFamily="65" charset="-120"/>
                </a:rPr>
                <a:t>A’</a:t>
              </a:r>
              <a:r>
                <a:rPr lang="zh-TW" altLang="en-US" sz="1400">
                  <a:solidFill>
                    <a:srgbClr val="FF9900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552978" name="Text Box 71"/>
            <p:cNvSpPr txBox="1">
              <a:spLocks noChangeArrowheads="1"/>
            </p:cNvSpPr>
            <p:nvPr/>
          </p:nvSpPr>
          <p:spPr bwMode="auto">
            <a:xfrm>
              <a:off x="2087" y="3556"/>
              <a:ext cx="5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B’</a:t>
              </a:r>
              <a:r>
                <a:rPr lang="zh-TW" altLang="en-US" sz="1400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552979" name="Text Box 72"/>
            <p:cNvSpPr txBox="1">
              <a:spLocks noChangeArrowheads="1"/>
            </p:cNvSpPr>
            <p:nvPr/>
          </p:nvSpPr>
          <p:spPr bwMode="auto">
            <a:xfrm>
              <a:off x="2018" y="2548"/>
              <a:ext cx="822" cy="332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藉由教育訓練</a:t>
              </a:r>
            </a:p>
            <a:p>
              <a:r>
                <a:rPr lang="zh-TW" altLang="en-US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 落實執行方案</a:t>
              </a:r>
            </a:p>
          </p:txBody>
        </p:sp>
        <p:sp>
          <p:nvSpPr>
            <p:cNvPr id="552980" name="Text Box 73"/>
            <p:cNvSpPr txBox="1">
              <a:spLocks noChangeArrowheads="1"/>
            </p:cNvSpPr>
            <p:nvPr/>
          </p:nvSpPr>
          <p:spPr bwMode="auto">
            <a:xfrm>
              <a:off x="1937" y="3163"/>
              <a:ext cx="823" cy="331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藉由制度規範</a:t>
              </a:r>
            </a:p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以回復技能</a:t>
              </a:r>
            </a:p>
          </p:txBody>
        </p:sp>
        <p:sp>
          <p:nvSpPr>
            <p:cNvPr id="552981" name="AutoShape 74"/>
            <p:cNvSpPr>
              <a:spLocks noChangeArrowheads="1"/>
            </p:cNvSpPr>
            <p:nvPr/>
          </p:nvSpPr>
          <p:spPr bwMode="auto">
            <a:xfrm>
              <a:off x="2260" y="2889"/>
              <a:ext cx="246" cy="333"/>
            </a:xfrm>
            <a:prstGeom prst="upArrow">
              <a:avLst>
                <a:gd name="adj1" fmla="val 50000"/>
                <a:gd name="adj2" fmla="val 33841"/>
              </a:avLst>
            </a:prstGeom>
            <a:solidFill>
              <a:srgbClr val="99CCFF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2982" name="Text Box 75"/>
            <p:cNvSpPr txBox="1">
              <a:spLocks noChangeArrowheads="1"/>
            </p:cNvSpPr>
            <p:nvPr/>
          </p:nvSpPr>
          <p:spPr bwMode="auto">
            <a:xfrm>
              <a:off x="2905" y="3192"/>
              <a:ext cx="1018" cy="331"/>
            </a:xfrm>
            <a:prstGeom prst="rect">
              <a:avLst/>
            </a:prstGeom>
            <a:solidFill>
              <a:srgbClr val="0099CC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藉由多元群組創新</a:t>
              </a:r>
            </a:p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互動以超越舊框架</a:t>
              </a:r>
            </a:p>
          </p:txBody>
        </p:sp>
        <p:sp>
          <p:nvSpPr>
            <p:cNvPr id="552983" name="Text Box 76"/>
            <p:cNvSpPr txBox="1">
              <a:spLocks noChangeArrowheads="1"/>
            </p:cNvSpPr>
            <p:nvPr/>
          </p:nvSpPr>
          <p:spPr bwMode="auto">
            <a:xfrm>
              <a:off x="2949" y="2548"/>
              <a:ext cx="822" cy="332"/>
            </a:xfrm>
            <a:prstGeom prst="rect">
              <a:avLst/>
            </a:prstGeom>
            <a:solidFill>
              <a:srgbClr val="66FF33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藉由功能團隊</a:t>
              </a:r>
            </a:p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發展執行方案</a:t>
              </a:r>
            </a:p>
          </p:txBody>
        </p:sp>
        <p:sp>
          <p:nvSpPr>
            <p:cNvPr id="552984" name="AutoShape 77"/>
            <p:cNvSpPr>
              <a:spLocks noChangeArrowheads="1"/>
            </p:cNvSpPr>
            <p:nvPr/>
          </p:nvSpPr>
          <p:spPr bwMode="auto">
            <a:xfrm>
              <a:off x="2706" y="2617"/>
              <a:ext cx="242" cy="272"/>
            </a:xfrm>
            <a:prstGeom prst="leftArrow">
              <a:avLst>
                <a:gd name="adj1" fmla="val 50000"/>
                <a:gd name="adj2" fmla="val 25000"/>
              </a:avLst>
            </a:prstGeom>
            <a:solidFill>
              <a:srgbClr val="66FF33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2985" name="Rectangle 78"/>
            <p:cNvSpPr>
              <a:spLocks noChangeArrowheads="1"/>
            </p:cNvSpPr>
            <p:nvPr/>
          </p:nvSpPr>
          <p:spPr bwMode="auto">
            <a:xfrm>
              <a:off x="2256" y="2976"/>
              <a:ext cx="323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sz="1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</a:t>
              </a:r>
            </a:p>
          </p:txBody>
        </p:sp>
        <p:sp>
          <p:nvSpPr>
            <p:cNvPr id="552986" name="AutoShape 79"/>
            <p:cNvSpPr>
              <a:spLocks noChangeArrowheads="1"/>
            </p:cNvSpPr>
            <p:nvPr/>
          </p:nvSpPr>
          <p:spPr bwMode="auto">
            <a:xfrm>
              <a:off x="3227" y="2889"/>
              <a:ext cx="242" cy="333"/>
            </a:xfrm>
            <a:prstGeom prst="upArrow">
              <a:avLst>
                <a:gd name="adj1" fmla="val 50000"/>
                <a:gd name="adj2" fmla="val 34401"/>
              </a:avLst>
            </a:prstGeom>
            <a:solidFill>
              <a:srgbClr val="0099CC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2987" name="Text Box 80"/>
            <p:cNvSpPr txBox="1">
              <a:spLocks noChangeArrowheads="1"/>
            </p:cNvSpPr>
            <p:nvPr/>
          </p:nvSpPr>
          <p:spPr bwMode="auto">
            <a:xfrm>
              <a:off x="3216" y="3024"/>
              <a:ext cx="216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</a:t>
              </a:r>
              <a:endParaRPr lang="en-US" altLang="zh-TW" sz="14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552988" name="Rectangle 81"/>
            <p:cNvSpPr>
              <a:spLocks noChangeArrowheads="1"/>
            </p:cNvSpPr>
            <p:nvPr/>
          </p:nvSpPr>
          <p:spPr bwMode="auto">
            <a:xfrm>
              <a:off x="2832" y="2640"/>
              <a:ext cx="216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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6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6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6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6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923" grpId="0" animBg="1" autoUpdateAnimBg="0"/>
      <p:bldP spid="336924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FC7EC5-DBB5-496D-87C5-14CA041977B1}" type="slidenum">
              <a:rPr lang="en-US" altLang="zh-TW"/>
              <a:pPr>
                <a:defRPr/>
              </a:pPr>
              <a:t>25</a:t>
            </a:fld>
            <a:endParaRPr lang="en-US" altLang="zh-TW"/>
          </a:p>
        </p:txBody>
      </p:sp>
      <p:sp>
        <p:nvSpPr>
          <p:cNvPr id="568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A</a:t>
            </a:r>
            <a:r>
              <a:rPr lang="zh-TW" altLang="en-US" smtClean="0"/>
              <a:t>型與</a:t>
            </a:r>
            <a:r>
              <a:rPr lang="en-US" altLang="zh-TW" smtClean="0"/>
              <a:t>B</a:t>
            </a:r>
            <a:r>
              <a:rPr lang="zh-TW" altLang="en-US" smtClean="0"/>
              <a:t>型知識？</a:t>
            </a:r>
          </a:p>
        </p:txBody>
      </p:sp>
      <p:sp>
        <p:nvSpPr>
          <p:cNvPr id="568323" name="Text Box 3"/>
          <p:cNvSpPr txBox="1">
            <a:spLocks noChangeArrowheads="1"/>
          </p:cNvSpPr>
          <p:nvPr/>
        </p:nvSpPr>
        <p:spPr bwMode="auto">
          <a:xfrm>
            <a:off x="990600" y="990600"/>
            <a:ext cx="734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明日報不堪虧損連連，</a:t>
            </a: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2001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年</a:t>
            </a: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2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月</a:t>
            </a: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21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日宣佈終止營運。</a:t>
            </a:r>
          </a:p>
        </p:txBody>
      </p:sp>
      <p:sp>
        <p:nvSpPr>
          <p:cNvPr id="568347" name="Text Box 27"/>
          <p:cNvSpPr txBox="1">
            <a:spLocks noChangeArrowheads="1"/>
          </p:cNvSpPr>
          <p:nvPr/>
        </p:nvSpPr>
        <p:spPr bwMode="auto">
          <a:xfrm>
            <a:off x="60325" y="1625600"/>
            <a:ext cx="8955088" cy="5191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超越「明日報」經營的舊框架非來自於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型知識的操作，</a:t>
            </a:r>
          </a:p>
        </p:txBody>
      </p:sp>
      <p:sp>
        <p:nvSpPr>
          <p:cNvPr id="568348" name="Text Box 28"/>
          <p:cNvSpPr txBox="1">
            <a:spLocks noChangeArrowheads="1"/>
          </p:cNvSpPr>
          <p:nvPr/>
        </p:nvSpPr>
        <p:spPr bwMode="auto">
          <a:xfrm>
            <a:off x="1582738" y="2235200"/>
            <a:ext cx="5775325" cy="519113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主要係來自於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A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型知識的妥善管理。</a:t>
            </a:r>
          </a:p>
        </p:txBody>
      </p:sp>
      <p:grpSp>
        <p:nvGrpSpPr>
          <p:cNvPr id="2" name="Group 56"/>
          <p:cNvGrpSpPr>
            <a:grpSpLocks/>
          </p:cNvGrpSpPr>
          <p:nvPr/>
        </p:nvGrpSpPr>
        <p:grpSpPr bwMode="auto">
          <a:xfrm>
            <a:off x="2489200" y="2895600"/>
            <a:ext cx="3862388" cy="3276600"/>
            <a:chOff x="1568" y="1824"/>
            <a:chExt cx="2433" cy="2064"/>
          </a:xfrm>
        </p:grpSpPr>
        <p:sp>
          <p:nvSpPr>
            <p:cNvPr id="553992" name="Rectangle 57"/>
            <p:cNvSpPr>
              <a:spLocks noChangeArrowheads="1"/>
            </p:cNvSpPr>
            <p:nvPr/>
          </p:nvSpPr>
          <p:spPr bwMode="auto">
            <a:xfrm>
              <a:off x="1615" y="1824"/>
              <a:ext cx="2386" cy="2064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3" name="Group 58"/>
            <p:cNvGrpSpPr>
              <a:grpSpLocks/>
            </p:cNvGrpSpPr>
            <p:nvPr/>
          </p:nvGrpSpPr>
          <p:grpSpPr bwMode="auto">
            <a:xfrm>
              <a:off x="1937" y="2223"/>
              <a:ext cx="2000" cy="1591"/>
              <a:chOff x="1584" y="1344"/>
              <a:chExt cx="2544" cy="1776"/>
            </a:xfrm>
          </p:grpSpPr>
          <p:sp>
            <p:nvSpPr>
              <p:cNvPr id="554014" name="Rectangle 59"/>
              <p:cNvSpPr>
                <a:spLocks noChangeArrowheads="1"/>
              </p:cNvSpPr>
              <p:nvPr/>
            </p:nvSpPr>
            <p:spPr bwMode="auto">
              <a:xfrm>
                <a:off x="1584" y="1344"/>
                <a:ext cx="2544" cy="1776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zh-TW" altLang="zh-TW" sz="1400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554015" name="Line 60"/>
              <p:cNvSpPr>
                <a:spLocks noChangeShapeType="1"/>
              </p:cNvSpPr>
              <p:nvPr/>
            </p:nvSpPr>
            <p:spPr bwMode="auto">
              <a:xfrm>
                <a:off x="1584" y="2256"/>
                <a:ext cx="2544" cy="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54016" name="Line 61"/>
              <p:cNvSpPr>
                <a:spLocks noChangeShapeType="1"/>
              </p:cNvSpPr>
              <p:nvPr/>
            </p:nvSpPr>
            <p:spPr bwMode="auto">
              <a:xfrm>
                <a:off x="2832" y="1344"/>
                <a:ext cx="0" cy="177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553994" name="Text Box 62"/>
            <p:cNvSpPr txBox="1">
              <a:spLocks noChangeArrowheads="1"/>
            </p:cNvSpPr>
            <p:nvPr/>
          </p:nvSpPr>
          <p:spPr bwMode="auto">
            <a:xfrm>
              <a:off x="2478" y="1835"/>
              <a:ext cx="67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知識的形成</a:t>
              </a:r>
            </a:p>
          </p:txBody>
        </p:sp>
        <p:sp>
          <p:nvSpPr>
            <p:cNvPr id="553995" name="Text Box 63"/>
            <p:cNvSpPr txBox="1">
              <a:spLocks noChangeArrowheads="1"/>
            </p:cNvSpPr>
            <p:nvPr/>
          </p:nvSpPr>
          <p:spPr bwMode="auto">
            <a:xfrm>
              <a:off x="2124" y="2004"/>
              <a:ext cx="45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結構化</a:t>
              </a:r>
            </a:p>
          </p:txBody>
        </p:sp>
        <p:sp>
          <p:nvSpPr>
            <p:cNvPr id="553996" name="Text Box 64"/>
            <p:cNvSpPr txBox="1">
              <a:spLocks noChangeArrowheads="1"/>
            </p:cNvSpPr>
            <p:nvPr/>
          </p:nvSpPr>
          <p:spPr bwMode="auto">
            <a:xfrm>
              <a:off x="3001" y="2004"/>
              <a:ext cx="56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未結構化</a:t>
              </a:r>
            </a:p>
          </p:txBody>
        </p:sp>
        <p:sp>
          <p:nvSpPr>
            <p:cNvPr id="553997" name="Text Box 65"/>
            <p:cNvSpPr txBox="1">
              <a:spLocks noChangeArrowheads="1"/>
            </p:cNvSpPr>
            <p:nvPr/>
          </p:nvSpPr>
          <p:spPr bwMode="auto">
            <a:xfrm>
              <a:off x="1568" y="2524"/>
              <a:ext cx="228" cy="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識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的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分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享</a:t>
              </a:r>
            </a:p>
          </p:txBody>
        </p:sp>
        <p:sp>
          <p:nvSpPr>
            <p:cNvPr id="553998" name="Text Box 66"/>
            <p:cNvSpPr txBox="1">
              <a:spLocks noChangeArrowheads="1"/>
            </p:cNvSpPr>
            <p:nvPr/>
          </p:nvSpPr>
          <p:spPr bwMode="auto">
            <a:xfrm>
              <a:off x="1686" y="2262"/>
              <a:ext cx="229" cy="1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altLang="zh-TW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</a:t>
              </a: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道</a:t>
              </a:r>
            </a:p>
            <a:p>
              <a:pPr algn="ctr"/>
              <a:endParaRPr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endParaRPr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endParaRPr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不</a:t>
              </a: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</a:t>
              </a: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道</a:t>
              </a:r>
            </a:p>
          </p:txBody>
        </p:sp>
        <p:sp>
          <p:nvSpPr>
            <p:cNvPr id="553999" name="Text Box 67"/>
            <p:cNvSpPr txBox="1">
              <a:spLocks noChangeArrowheads="1"/>
            </p:cNvSpPr>
            <p:nvPr/>
          </p:nvSpPr>
          <p:spPr bwMode="auto">
            <a:xfrm>
              <a:off x="2128" y="3451"/>
              <a:ext cx="116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zh-TW" altLang="zh-TW" sz="1400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554000" name="Text Box 68"/>
            <p:cNvSpPr txBox="1">
              <a:spLocks noChangeArrowheads="1"/>
            </p:cNvSpPr>
            <p:nvPr/>
          </p:nvSpPr>
          <p:spPr bwMode="auto">
            <a:xfrm>
              <a:off x="2081" y="2352"/>
              <a:ext cx="52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B</a:t>
              </a:r>
              <a:r>
                <a:rPr lang="zh-TW" altLang="en-US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554001" name="Text Box 69"/>
            <p:cNvSpPr txBox="1">
              <a:spLocks noChangeArrowheads="1"/>
            </p:cNvSpPr>
            <p:nvPr/>
          </p:nvSpPr>
          <p:spPr bwMode="auto">
            <a:xfrm>
              <a:off x="2979" y="2352"/>
              <a:ext cx="53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latin typeface="Times New Roman" pitchFamily="18" charset="0"/>
                  <a:ea typeface="標楷體" pitchFamily="65" charset="-120"/>
                </a:rPr>
                <a:t>A</a:t>
              </a:r>
              <a:r>
                <a:rPr lang="zh-TW" altLang="en-US" sz="1400"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554002" name="Text Box 70"/>
            <p:cNvSpPr txBox="1">
              <a:spLocks noChangeArrowheads="1"/>
            </p:cNvSpPr>
            <p:nvPr/>
          </p:nvSpPr>
          <p:spPr bwMode="auto">
            <a:xfrm>
              <a:off x="2984" y="3556"/>
              <a:ext cx="57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solidFill>
                    <a:srgbClr val="FF9900"/>
                  </a:solidFill>
                  <a:latin typeface="Times New Roman" pitchFamily="18" charset="0"/>
                  <a:ea typeface="標楷體" pitchFamily="65" charset="-120"/>
                </a:rPr>
                <a:t>A’</a:t>
              </a:r>
              <a:r>
                <a:rPr lang="zh-TW" altLang="en-US" sz="1400">
                  <a:solidFill>
                    <a:srgbClr val="FF9900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554003" name="Text Box 71"/>
            <p:cNvSpPr txBox="1">
              <a:spLocks noChangeArrowheads="1"/>
            </p:cNvSpPr>
            <p:nvPr/>
          </p:nvSpPr>
          <p:spPr bwMode="auto">
            <a:xfrm>
              <a:off x="2087" y="3556"/>
              <a:ext cx="5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B’</a:t>
              </a:r>
              <a:r>
                <a:rPr lang="zh-TW" altLang="en-US" sz="1400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554004" name="Text Box 72"/>
            <p:cNvSpPr txBox="1">
              <a:spLocks noChangeArrowheads="1"/>
            </p:cNvSpPr>
            <p:nvPr/>
          </p:nvSpPr>
          <p:spPr bwMode="auto">
            <a:xfrm>
              <a:off x="2018" y="2548"/>
              <a:ext cx="822" cy="332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藉由教育訓練</a:t>
              </a:r>
            </a:p>
            <a:p>
              <a:r>
                <a:rPr lang="zh-TW" altLang="en-US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 落實執行方案</a:t>
              </a:r>
            </a:p>
          </p:txBody>
        </p:sp>
        <p:sp>
          <p:nvSpPr>
            <p:cNvPr id="554005" name="Text Box 73"/>
            <p:cNvSpPr txBox="1">
              <a:spLocks noChangeArrowheads="1"/>
            </p:cNvSpPr>
            <p:nvPr/>
          </p:nvSpPr>
          <p:spPr bwMode="auto">
            <a:xfrm>
              <a:off x="1937" y="3163"/>
              <a:ext cx="823" cy="331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藉由制度規範</a:t>
              </a:r>
            </a:p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以回復技能</a:t>
              </a:r>
            </a:p>
          </p:txBody>
        </p:sp>
        <p:sp>
          <p:nvSpPr>
            <p:cNvPr id="554006" name="AutoShape 74"/>
            <p:cNvSpPr>
              <a:spLocks noChangeArrowheads="1"/>
            </p:cNvSpPr>
            <p:nvPr/>
          </p:nvSpPr>
          <p:spPr bwMode="auto">
            <a:xfrm>
              <a:off x="2260" y="2889"/>
              <a:ext cx="246" cy="333"/>
            </a:xfrm>
            <a:prstGeom prst="upArrow">
              <a:avLst>
                <a:gd name="adj1" fmla="val 50000"/>
                <a:gd name="adj2" fmla="val 33841"/>
              </a:avLst>
            </a:prstGeom>
            <a:solidFill>
              <a:srgbClr val="99CCFF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4007" name="Text Box 75"/>
            <p:cNvSpPr txBox="1">
              <a:spLocks noChangeArrowheads="1"/>
            </p:cNvSpPr>
            <p:nvPr/>
          </p:nvSpPr>
          <p:spPr bwMode="auto">
            <a:xfrm>
              <a:off x="2905" y="3192"/>
              <a:ext cx="1018" cy="331"/>
            </a:xfrm>
            <a:prstGeom prst="rect">
              <a:avLst/>
            </a:prstGeom>
            <a:solidFill>
              <a:srgbClr val="0099CC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藉由多元群組創新</a:t>
              </a:r>
            </a:p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互動以超越舊框架</a:t>
              </a:r>
            </a:p>
          </p:txBody>
        </p:sp>
        <p:sp>
          <p:nvSpPr>
            <p:cNvPr id="554008" name="Text Box 76"/>
            <p:cNvSpPr txBox="1">
              <a:spLocks noChangeArrowheads="1"/>
            </p:cNvSpPr>
            <p:nvPr/>
          </p:nvSpPr>
          <p:spPr bwMode="auto">
            <a:xfrm>
              <a:off x="2949" y="2548"/>
              <a:ext cx="822" cy="332"/>
            </a:xfrm>
            <a:prstGeom prst="rect">
              <a:avLst/>
            </a:prstGeom>
            <a:solidFill>
              <a:srgbClr val="66FF33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藉由功能團隊</a:t>
              </a:r>
            </a:p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發展執行方案</a:t>
              </a:r>
            </a:p>
          </p:txBody>
        </p:sp>
        <p:sp>
          <p:nvSpPr>
            <p:cNvPr id="554009" name="AutoShape 77"/>
            <p:cNvSpPr>
              <a:spLocks noChangeArrowheads="1"/>
            </p:cNvSpPr>
            <p:nvPr/>
          </p:nvSpPr>
          <p:spPr bwMode="auto">
            <a:xfrm>
              <a:off x="2706" y="2617"/>
              <a:ext cx="242" cy="272"/>
            </a:xfrm>
            <a:prstGeom prst="leftArrow">
              <a:avLst>
                <a:gd name="adj1" fmla="val 50000"/>
                <a:gd name="adj2" fmla="val 25000"/>
              </a:avLst>
            </a:prstGeom>
            <a:solidFill>
              <a:srgbClr val="66FF33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4010" name="Rectangle 78"/>
            <p:cNvSpPr>
              <a:spLocks noChangeArrowheads="1"/>
            </p:cNvSpPr>
            <p:nvPr/>
          </p:nvSpPr>
          <p:spPr bwMode="auto">
            <a:xfrm>
              <a:off x="2256" y="2976"/>
              <a:ext cx="323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sz="1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</a:t>
              </a:r>
            </a:p>
          </p:txBody>
        </p:sp>
        <p:sp>
          <p:nvSpPr>
            <p:cNvPr id="554011" name="AutoShape 79"/>
            <p:cNvSpPr>
              <a:spLocks noChangeArrowheads="1"/>
            </p:cNvSpPr>
            <p:nvPr/>
          </p:nvSpPr>
          <p:spPr bwMode="auto">
            <a:xfrm>
              <a:off x="3227" y="2889"/>
              <a:ext cx="242" cy="333"/>
            </a:xfrm>
            <a:prstGeom prst="upArrow">
              <a:avLst>
                <a:gd name="adj1" fmla="val 50000"/>
                <a:gd name="adj2" fmla="val 34401"/>
              </a:avLst>
            </a:prstGeom>
            <a:solidFill>
              <a:srgbClr val="0099CC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4012" name="Text Box 80"/>
            <p:cNvSpPr txBox="1">
              <a:spLocks noChangeArrowheads="1"/>
            </p:cNvSpPr>
            <p:nvPr/>
          </p:nvSpPr>
          <p:spPr bwMode="auto">
            <a:xfrm>
              <a:off x="3216" y="3024"/>
              <a:ext cx="216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</a:t>
              </a:r>
              <a:endParaRPr lang="en-US" altLang="zh-TW" sz="14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554013" name="Rectangle 81"/>
            <p:cNvSpPr>
              <a:spLocks noChangeArrowheads="1"/>
            </p:cNvSpPr>
            <p:nvPr/>
          </p:nvSpPr>
          <p:spPr bwMode="auto">
            <a:xfrm>
              <a:off x="2832" y="2640"/>
              <a:ext cx="216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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8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68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68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68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68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8323" grpId="0" autoUpdateAnimBg="0"/>
      <p:bldP spid="568347" grpId="0" animBg="1" autoUpdateAnimBg="0"/>
      <p:bldP spid="568348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15B40D-0B28-4D2D-BF14-864BF4680FB3}" type="slidenum">
              <a:rPr lang="en-US" altLang="zh-TW"/>
              <a:pPr>
                <a:defRPr/>
              </a:pPr>
              <a:t>26</a:t>
            </a:fld>
            <a:endParaRPr lang="en-US" altLang="zh-TW"/>
          </a:p>
        </p:txBody>
      </p:sp>
      <p:sp>
        <p:nvSpPr>
          <p:cNvPr id="1086466" name="Rectangle 2"/>
          <p:cNvSpPr>
            <a:spLocks noGrp="1" noChangeArrowheads="1"/>
          </p:cNvSpPr>
          <p:nvPr>
            <p:ph type="title"/>
          </p:nvPr>
        </p:nvSpPr>
        <p:spPr>
          <a:xfrm>
            <a:off x="704850" y="0"/>
            <a:ext cx="7772400" cy="5334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hlink"/>
                </a:solidFill>
              </a:rPr>
              <a:t>台灣米酒走到配銷末途之歷程</a:t>
            </a:r>
          </a:p>
        </p:txBody>
      </p:sp>
      <p:sp>
        <p:nvSpPr>
          <p:cNvPr id="555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991600" cy="5181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 smtClean="0">
                <a:solidFill>
                  <a:srgbClr val="FFFF00"/>
                </a:solidFill>
              </a:rPr>
              <a:t>	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949450" y="990600"/>
            <a:ext cx="1447800" cy="1333500"/>
            <a:chOff x="1488" y="672"/>
            <a:chExt cx="912" cy="744"/>
          </a:xfrm>
        </p:grpSpPr>
        <p:sp>
          <p:nvSpPr>
            <p:cNvPr id="555161" name="Rectangle 5"/>
            <p:cNvSpPr>
              <a:spLocks noChangeArrowheads="1"/>
            </p:cNvSpPr>
            <p:nvPr/>
          </p:nvSpPr>
          <p:spPr bwMode="auto">
            <a:xfrm>
              <a:off x="1488" y="672"/>
              <a:ext cx="91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rgbClr val="FFFF00"/>
                  </a:solidFill>
                  <a:latin typeface="Times New Roman" pitchFamily="18" charset="0"/>
                </a:rPr>
                <a:t>W.T.O. </a:t>
              </a:r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入關</a:t>
              </a:r>
            </a:p>
          </p:txBody>
        </p:sp>
        <p:cxnSp>
          <p:nvCxnSpPr>
            <p:cNvPr id="555162" name="AutoShape 6"/>
            <p:cNvCxnSpPr>
              <a:cxnSpLocks noChangeShapeType="1"/>
            </p:cNvCxnSpPr>
            <p:nvPr/>
          </p:nvCxnSpPr>
          <p:spPr bwMode="auto">
            <a:xfrm rot="16200000" flipH="1">
              <a:off x="1968" y="1056"/>
              <a:ext cx="408" cy="312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168650" y="1752600"/>
            <a:ext cx="2209800" cy="838200"/>
            <a:chOff x="1680" y="1440"/>
            <a:chExt cx="1392" cy="528"/>
          </a:xfrm>
        </p:grpSpPr>
        <p:sp>
          <p:nvSpPr>
            <p:cNvPr id="555156" name="Rectangle 8"/>
            <p:cNvSpPr>
              <a:spLocks noChangeArrowheads="1"/>
            </p:cNvSpPr>
            <p:nvPr/>
          </p:nvSpPr>
          <p:spPr bwMode="auto">
            <a:xfrm>
              <a:off x="1800" y="1660"/>
              <a:ext cx="912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菸酒價差調幅</a:t>
              </a:r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680" y="1632"/>
              <a:ext cx="96" cy="88"/>
              <a:chOff x="1680" y="1488"/>
              <a:chExt cx="96" cy="96"/>
            </a:xfrm>
          </p:grpSpPr>
          <p:sp>
            <p:nvSpPr>
              <p:cNvPr id="555159" name="Line 10"/>
              <p:cNvSpPr>
                <a:spLocks noChangeShapeType="1"/>
              </p:cNvSpPr>
              <p:nvPr/>
            </p:nvSpPr>
            <p:spPr bwMode="auto">
              <a:xfrm>
                <a:off x="1680" y="1536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160" name="Line 11"/>
              <p:cNvSpPr>
                <a:spLocks noChangeShapeType="1"/>
              </p:cNvSpPr>
              <p:nvPr/>
            </p:nvSpPr>
            <p:spPr bwMode="auto">
              <a:xfrm>
                <a:off x="1728" y="1488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  <p:cxnSp>
          <p:nvCxnSpPr>
            <p:cNvPr id="555158" name="AutoShape 12"/>
            <p:cNvCxnSpPr>
              <a:cxnSpLocks noChangeShapeType="1"/>
            </p:cNvCxnSpPr>
            <p:nvPr/>
          </p:nvCxnSpPr>
          <p:spPr bwMode="auto">
            <a:xfrm flipV="1">
              <a:off x="2712" y="1440"/>
              <a:ext cx="360" cy="374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5073650" y="1219200"/>
            <a:ext cx="1790700" cy="990600"/>
            <a:chOff x="2880" y="1104"/>
            <a:chExt cx="1128" cy="624"/>
          </a:xfrm>
        </p:grpSpPr>
        <p:sp>
          <p:nvSpPr>
            <p:cNvPr id="555151" name="Rectangle 14"/>
            <p:cNvSpPr>
              <a:spLocks noChangeArrowheads="1"/>
            </p:cNvSpPr>
            <p:nvPr/>
          </p:nvSpPr>
          <p:spPr bwMode="auto">
            <a:xfrm>
              <a:off x="2928" y="1104"/>
              <a:ext cx="91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民眾預期心理</a:t>
              </a:r>
            </a:p>
          </p:txBody>
        </p:sp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2880" y="1440"/>
              <a:ext cx="96" cy="96"/>
              <a:chOff x="1536" y="3840"/>
              <a:chExt cx="96" cy="96"/>
            </a:xfrm>
          </p:grpSpPr>
          <p:sp>
            <p:nvSpPr>
              <p:cNvPr id="555154" name="Line 16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155" name="Line 17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  <p:cxnSp>
          <p:nvCxnSpPr>
            <p:cNvPr id="555153" name="AutoShape 18"/>
            <p:cNvCxnSpPr>
              <a:cxnSpLocks noChangeShapeType="1"/>
            </p:cNvCxnSpPr>
            <p:nvPr/>
          </p:nvCxnSpPr>
          <p:spPr bwMode="auto">
            <a:xfrm rot="16200000" flipH="1">
              <a:off x="3630" y="1351"/>
              <a:ext cx="343" cy="412"/>
            </a:xfrm>
            <a:prstGeom prst="curvedConnector3">
              <a:avLst>
                <a:gd name="adj1" fmla="val 58019"/>
              </a:avLst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5835650" y="2057400"/>
            <a:ext cx="1828800" cy="1104900"/>
            <a:chOff x="4224" y="1512"/>
            <a:chExt cx="1152" cy="696"/>
          </a:xfrm>
        </p:grpSpPr>
        <p:grpSp>
          <p:nvGrpSpPr>
            <p:cNvPr id="8" name="Group 20"/>
            <p:cNvGrpSpPr>
              <a:grpSpLocks/>
            </p:cNvGrpSpPr>
            <p:nvPr/>
          </p:nvGrpSpPr>
          <p:grpSpPr bwMode="auto">
            <a:xfrm>
              <a:off x="4224" y="1584"/>
              <a:ext cx="1152" cy="624"/>
              <a:chOff x="4224" y="1584"/>
              <a:chExt cx="1152" cy="624"/>
            </a:xfrm>
          </p:grpSpPr>
          <p:cxnSp>
            <p:nvCxnSpPr>
              <p:cNvPr id="555149" name="AutoShape 21"/>
              <p:cNvCxnSpPr>
                <a:cxnSpLocks noChangeShapeType="1"/>
              </p:cNvCxnSpPr>
              <p:nvPr/>
            </p:nvCxnSpPr>
            <p:spPr bwMode="auto">
              <a:xfrm rot="10800000" flipV="1">
                <a:off x="4224" y="1776"/>
                <a:ext cx="240" cy="432"/>
              </a:xfrm>
              <a:prstGeom prst="curvedConnector2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555150" name="Rectangle 22"/>
              <p:cNvSpPr>
                <a:spLocks noChangeArrowheads="1"/>
              </p:cNvSpPr>
              <p:nvPr/>
            </p:nvSpPr>
            <p:spPr bwMode="auto">
              <a:xfrm>
                <a:off x="4464" y="1584"/>
                <a:ext cx="912" cy="3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zh-TW" altLang="en-US" b="1">
                    <a:solidFill>
                      <a:srgbClr val="FFFF00"/>
                    </a:solidFill>
                    <a:latin typeface="Times New Roman" pitchFamily="18" charset="0"/>
                  </a:rPr>
                  <a:t>紅標米酒搶購</a:t>
                </a:r>
              </a:p>
            </p:txBody>
          </p:sp>
        </p:grpSp>
        <p:grpSp>
          <p:nvGrpSpPr>
            <p:cNvPr id="9" name="Group 23"/>
            <p:cNvGrpSpPr>
              <a:grpSpLocks/>
            </p:cNvGrpSpPr>
            <p:nvPr/>
          </p:nvGrpSpPr>
          <p:grpSpPr bwMode="auto">
            <a:xfrm>
              <a:off x="4944" y="1512"/>
              <a:ext cx="96" cy="96"/>
              <a:chOff x="1536" y="3840"/>
              <a:chExt cx="96" cy="96"/>
            </a:xfrm>
          </p:grpSpPr>
          <p:sp>
            <p:nvSpPr>
              <p:cNvPr id="555147" name="Line 24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148" name="Line 25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</p:grpSp>
      <p:grpSp>
        <p:nvGrpSpPr>
          <p:cNvPr id="10" name="Group 26"/>
          <p:cNvGrpSpPr>
            <a:grpSpLocks/>
          </p:cNvGrpSpPr>
          <p:nvPr/>
        </p:nvGrpSpPr>
        <p:grpSpPr bwMode="auto">
          <a:xfrm>
            <a:off x="4845050" y="2971800"/>
            <a:ext cx="1730375" cy="1181100"/>
            <a:chOff x="3662" y="2088"/>
            <a:chExt cx="1090" cy="744"/>
          </a:xfrm>
        </p:grpSpPr>
        <p:cxnSp>
          <p:nvCxnSpPr>
            <p:cNvPr id="555139" name="AutoShape 27"/>
            <p:cNvCxnSpPr>
              <a:cxnSpLocks noChangeShapeType="1"/>
            </p:cNvCxnSpPr>
            <p:nvPr/>
          </p:nvCxnSpPr>
          <p:spPr bwMode="auto">
            <a:xfrm rot="5400000">
              <a:off x="3653" y="2546"/>
              <a:ext cx="295" cy="278"/>
            </a:xfrm>
            <a:prstGeom prst="curvedConnector3">
              <a:avLst>
                <a:gd name="adj1" fmla="val 59324"/>
              </a:avLst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  <p:grpSp>
          <p:nvGrpSpPr>
            <p:cNvPr id="11" name="Group 28"/>
            <p:cNvGrpSpPr>
              <a:grpSpLocks/>
            </p:cNvGrpSpPr>
            <p:nvPr/>
          </p:nvGrpSpPr>
          <p:grpSpPr bwMode="auto">
            <a:xfrm>
              <a:off x="3840" y="2088"/>
              <a:ext cx="912" cy="456"/>
              <a:chOff x="3840" y="2088"/>
              <a:chExt cx="912" cy="456"/>
            </a:xfrm>
          </p:grpSpPr>
          <p:sp>
            <p:nvSpPr>
              <p:cNvPr id="555141" name="Rectangle 29"/>
              <p:cNvSpPr>
                <a:spLocks noChangeArrowheads="1"/>
              </p:cNvSpPr>
              <p:nvPr/>
            </p:nvSpPr>
            <p:spPr bwMode="auto">
              <a:xfrm>
                <a:off x="3840" y="2208"/>
                <a:ext cx="912" cy="3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zh-TW" altLang="en-US" b="1">
                    <a:solidFill>
                      <a:srgbClr val="FFFF00"/>
                    </a:solidFill>
                    <a:latin typeface="Times New Roman" pitchFamily="18" charset="0"/>
                  </a:rPr>
                  <a:t>私自囤積現象</a:t>
                </a:r>
              </a:p>
            </p:txBody>
          </p:sp>
          <p:grpSp>
            <p:nvGrpSpPr>
              <p:cNvPr id="12" name="Group 30"/>
              <p:cNvGrpSpPr>
                <a:grpSpLocks/>
              </p:cNvGrpSpPr>
              <p:nvPr/>
            </p:nvGrpSpPr>
            <p:grpSpPr bwMode="auto">
              <a:xfrm>
                <a:off x="4344" y="2088"/>
                <a:ext cx="96" cy="96"/>
                <a:chOff x="1536" y="3840"/>
                <a:chExt cx="96" cy="96"/>
              </a:xfrm>
            </p:grpSpPr>
            <p:sp>
              <p:nvSpPr>
                <p:cNvPr id="555143" name="Line 31"/>
                <p:cNvSpPr>
                  <a:spLocks noChangeShapeType="1"/>
                </p:cNvSpPr>
                <p:nvPr/>
              </p:nvSpPr>
              <p:spPr bwMode="auto">
                <a:xfrm>
                  <a:off x="1536" y="3888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rgbClr val="800080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  <p:sp>
              <p:nvSpPr>
                <p:cNvPr id="555144" name="Line 32"/>
                <p:cNvSpPr>
                  <a:spLocks noChangeShapeType="1"/>
                </p:cNvSpPr>
                <p:nvPr/>
              </p:nvSpPr>
              <p:spPr bwMode="auto">
                <a:xfrm>
                  <a:off x="1584" y="3840"/>
                  <a:ext cx="0" cy="96"/>
                </a:xfrm>
                <a:prstGeom prst="line">
                  <a:avLst/>
                </a:prstGeom>
                <a:noFill/>
                <a:ln w="19050">
                  <a:solidFill>
                    <a:srgbClr val="800080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</p:grpSp>
      </p:grpSp>
      <p:grpSp>
        <p:nvGrpSpPr>
          <p:cNvPr id="13" name="Group 33"/>
          <p:cNvGrpSpPr>
            <a:grpSpLocks/>
          </p:cNvGrpSpPr>
          <p:nvPr/>
        </p:nvGrpSpPr>
        <p:grpSpPr bwMode="auto">
          <a:xfrm>
            <a:off x="4235450" y="4038600"/>
            <a:ext cx="1638300" cy="952500"/>
            <a:chOff x="2352" y="2880"/>
            <a:chExt cx="1032" cy="600"/>
          </a:xfrm>
        </p:grpSpPr>
        <p:sp>
          <p:nvSpPr>
            <p:cNvPr id="555134" name="Rectangle 34"/>
            <p:cNvSpPr>
              <a:spLocks noChangeArrowheads="1"/>
            </p:cNvSpPr>
            <p:nvPr/>
          </p:nvSpPr>
          <p:spPr bwMode="auto">
            <a:xfrm>
              <a:off x="2352" y="2928"/>
              <a:ext cx="91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市場數量大減</a:t>
              </a:r>
            </a:p>
          </p:txBody>
        </p:sp>
        <p:grpSp>
          <p:nvGrpSpPr>
            <p:cNvPr id="14" name="Group 35"/>
            <p:cNvGrpSpPr>
              <a:grpSpLocks/>
            </p:cNvGrpSpPr>
            <p:nvPr/>
          </p:nvGrpSpPr>
          <p:grpSpPr bwMode="auto">
            <a:xfrm>
              <a:off x="2880" y="2880"/>
              <a:ext cx="96" cy="96"/>
              <a:chOff x="1536" y="3840"/>
              <a:chExt cx="96" cy="96"/>
            </a:xfrm>
          </p:grpSpPr>
          <p:sp>
            <p:nvSpPr>
              <p:cNvPr id="555137" name="Line 36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138" name="Line 37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  <p:cxnSp>
          <p:nvCxnSpPr>
            <p:cNvPr id="555136" name="AutoShape 38"/>
            <p:cNvCxnSpPr>
              <a:cxnSpLocks noChangeShapeType="1"/>
              <a:stCxn id="555134" idx="3"/>
            </p:cNvCxnSpPr>
            <p:nvPr/>
          </p:nvCxnSpPr>
          <p:spPr bwMode="auto">
            <a:xfrm>
              <a:off x="3264" y="3096"/>
              <a:ext cx="120" cy="384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15" name="Group 39"/>
          <p:cNvGrpSpPr>
            <a:grpSpLocks/>
          </p:cNvGrpSpPr>
          <p:nvPr/>
        </p:nvGrpSpPr>
        <p:grpSpPr bwMode="auto">
          <a:xfrm>
            <a:off x="3625850" y="4876800"/>
            <a:ext cx="3009900" cy="573088"/>
            <a:chOff x="2616" y="3336"/>
            <a:chExt cx="1896" cy="361"/>
          </a:xfrm>
        </p:grpSpPr>
        <p:cxnSp>
          <p:nvCxnSpPr>
            <p:cNvPr id="555129" name="AutoShape 40"/>
            <p:cNvCxnSpPr>
              <a:cxnSpLocks noChangeShapeType="1"/>
            </p:cNvCxnSpPr>
            <p:nvPr/>
          </p:nvCxnSpPr>
          <p:spPr bwMode="auto">
            <a:xfrm rot="5400000">
              <a:off x="3335" y="2977"/>
              <a:ext cx="1" cy="1440"/>
            </a:xfrm>
            <a:prstGeom prst="curvedConnector3">
              <a:avLst>
                <a:gd name="adj1" fmla="val 14400005"/>
              </a:avLst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  <p:sp>
          <p:nvSpPr>
            <p:cNvPr id="555130" name="Rectangle 41"/>
            <p:cNvSpPr>
              <a:spLocks noChangeArrowheads="1"/>
            </p:cNvSpPr>
            <p:nvPr/>
          </p:nvSpPr>
          <p:spPr bwMode="auto">
            <a:xfrm>
              <a:off x="3600" y="3360"/>
              <a:ext cx="91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供需市場失調</a:t>
              </a:r>
            </a:p>
          </p:txBody>
        </p:sp>
        <p:grpSp>
          <p:nvGrpSpPr>
            <p:cNvPr id="16" name="Group 42"/>
            <p:cNvGrpSpPr>
              <a:grpSpLocks/>
            </p:cNvGrpSpPr>
            <p:nvPr/>
          </p:nvGrpSpPr>
          <p:grpSpPr bwMode="auto">
            <a:xfrm>
              <a:off x="4128" y="3336"/>
              <a:ext cx="96" cy="96"/>
              <a:chOff x="1536" y="3840"/>
              <a:chExt cx="96" cy="96"/>
            </a:xfrm>
          </p:grpSpPr>
          <p:sp>
            <p:nvSpPr>
              <p:cNvPr id="555132" name="Line 43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133" name="Line 44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</p:grpSp>
      <p:grpSp>
        <p:nvGrpSpPr>
          <p:cNvPr id="17" name="Group 45"/>
          <p:cNvGrpSpPr>
            <a:grpSpLocks/>
          </p:cNvGrpSpPr>
          <p:nvPr/>
        </p:nvGrpSpPr>
        <p:grpSpPr bwMode="auto">
          <a:xfrm>
            <a:off x="2787650" y="4495800"/>
            <a:ext cx="1447800" cy="1143000"/>
            <a:chOff x="2160" y="3120"/>
            <a:chExt cx="912" cy="720"/>
          </a:xfrm>
        </p:grpSpPr>
        <p:sp>
          <p:nvSpPr>
            <p:cNvPr id="555124" name="Rectangle 46"/>
            <p:cNvSpPr>
              <a:spLocks noChangeArrowheads="1"/>
            </p:cNvSpPr>
            <p:nvPr/>
          </p:nvSpPr>
          <p:spPr bwMode="auto">
            <a:xfrm>
              <a:off x="2160" y="3360"/>
              <a:ext cx="91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大量生產米酒</a:t>
              </a:r>
            </a:p>
          </p:txBody>
        </p:sp>
        <p:grpSp>
          <p:nvGrpSpPr>
            <p:cNvPr id="18" name="Group 47"/>
            <p:cNvGrpSpPr>
              <a:grpSpLocks/>
            </p:cNvGrpSpPr>
            <p:nvPr/>
          </p:nvGrpSpPr>
          <p:grpSpPr bwMode="auto">
            <a:xfrm>
              <a:off x="2544" y="3744"/>
              <a:ext cx="96" cy="96"/>
              <a:chOff x="1536" y="3840"/>
              <a:chExt cx="96" cy="96"/>
            </a:xfrm>
          </p:grpSpPr>
          <p:sp>
            <p:nvSpPr>
              <p:cNvPr id="555127" name="Line 48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128" name="Line 49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  <p:cxnSp>
          <p:nvCxnSpPr>
            <p:cNvPr id="555126" name="AutoShape 50"/>
            <p:cNvCxnSpPr>
              <a:cxnSpLocks noChangeShapeType="1"/>
            </p:cNvCxnSpPr>
            <p:nvPr/>
          </p:nvCxnSpPr>
          <p:spPr bwMode="auto">
            <a:xfrm rot="-5400000">
              <a:off x="2700" y="3036"/>
              <a:ext cx="240" cy="408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19" name="Group 51"/>
          <p:cNvGrpSpPr>
            <a:grpSpLocks/>
          </p:cNvGrpSpPr>
          <p:nvPr/>
        </p:nvGrpSpPr>
        <p:grpSpPr bwMode="auto">
          <a:xfrm>
            <a:off x="4540250" y="4800600"/>
            <a:ext cx="685800" cy="228600"/>
            <a:chOff x="576" y="2784"/>
            <a:chExt cx="672" cy="288"/>
          </a:xfrm>
        </p:grpSpPr>
        <p:sp>
          <p:nvSpPr>
            <p:cNvPr id="555120" name="AutoShape 52"/>
            <p:cNvSpPr>
              <a:spLocks noChangeArrowheads="1"/>
            </p:cNvSpPr>
            <p:nvPr/>
          </p:nvSpPr>
          <p:spPr bwMode="auto">
            <a:xfrm>
              <a:off x="816" y="2928"/>
              <a:ext cx="192" cy="144"/>
            </a:xfrm>
            <a:prstGeom prst="flowChartExtra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5121" name="Line 53"/>
            <p:cNvSpPr>
              <a:spLocks noChangeShapeType="1"/>
            </p:cNvSpPr>
            <p:nvPr/>
          </p:nvSpPr>
          <p:spPr bwMode="auto">
            <a:xfrm>
              <a:off x="576" y="2928"/>
              <a:ext cx="672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55122" name="Rectangle 54"/>
            <p:cNvSpPr>
              <a:spLocks noChangeArrowheads="1"/>
            </p:cNvSpPr>
            <p:nvPr/>
          </p:nvSpPr>
          <p:spPr bwMode="auto">
            <a:xfrm>
              <a:off x="624" y="2784"/>
              <a:ext cx="144" cy="14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5123" name="Rectangle 55"/>
            <p:cNvSpPr>
              <a:spLocks noChangeArrowheads="1"/>
            </p:cNvSpPr>
            <p:nvPr/>
          </p:nvSpPr>
          <p:spPr bwMode="auto">
            <a:xfrm>
              <a:off x="1056" y="2784"/>
              <a:ext cx="144" cy="14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20" name="Group 56"/>
          <p:cNvGrpSpPr>
            <a:grpSpLocks/>
          </p:cNvGrpSpPr>
          <p:nvPr/>
        </p:nvGrpSpPr>
        <p:grpSpPr bwMode="auto">
          <a:xfrm>
            <a:off x="6673850" y="3276600"/>
            <a:ext cx="1752600" cy="1943100"/>
            <a:chOff x="3888" y="2400"/>
            <a:chExt cx="1104" cy="1224"/>
          </a:xfrm>
        </p:grpSpPr>
        <p:sp>
          <p:nvSpPr>
            <p:cNvPr id="555118" name="Rectangle 57"/>
            <p:cNvSpPr>
              <a:spLocks noChangeArrowheads="1"/>
            </p:cNvSpPr>
            <p:nvPr/>
          </p:nvSpPr>
          <p:spPr bwMode="auto">
            <a:xfrm>
              <a:off x="4224" y="2400"/>
              <a:ext cx="768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米酒限量購買</a:t>
              </a:r>
            </a:p>
          </p:txBody>
        </p:sp>
        <p:cxnSp>
          <p:nvCxnSpPr>
            <p:cNvPr id="555119" name="AutoShape 58"/>
            <p:cNvCxnSpPr>
              <a:cxnSpLocks noChangeShapeType="1"/>
            </p:cNvCxnSpPr>
            <p:nvPr/>
          </p:nvCxnSpPr>
          <p:spPr bwMode="auto">
            <a:xfrm flipV="1">
              <a:off x="3888" y="2736"/>
              <a:ext cx="864" cy="888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21" name="Group 59"/>
          <p:cNvGrpSpPr>
            <a:grpSpLocks/>
          </p:cNvGrpSpPr>
          <p:nvPr/>
        </p:nvGrpSpPr>
        <p:grpSpPr bwMode="auto">
          <a:xfrm>
            <a:off x="8197850" y="3810000"/>
            <a:ext cx="152400" cy="152400"/>
            <a:chOff x="1536" y="3840"/>
            <a:chExt cx="96" cy="96"/>
          </a:xfrm>
        </p:grpSpPr>
        <p:sp>
          <p:nvSpPr>
            <p:cNvPr id="555116" name="Line 60"/>
            <p:cNvSpPr>
              <a:spLocks noChangeShapeType="1"/>
            </p:cNvSpPr>
            <p:nvPr/>
          </p:nvSpPr>
          <p:spPr bwMode="auto">
            <a:xfrm>
              <a:off x="1536" y="3888"/>
              <a:ext cx="96" cy="0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55117" name="Line 61"/>
            <p:cNvSpPr>
              <a:spLocks noChangeShapeType="1"/>
            </p:cNvSpPr>
            <p:nvPr/>
          </p:nvSpPr>
          <p:spPr bwMode="auto">
            <a:xfrm>
              <a:off x="1584" y="3840"/>
              <a:ext cx="0" cy="96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22" name="Group 62"/>
          <p:cNvGrpSpPr>
            <a:grpSpLocks/>
          </p:cNvGrpSpPr>
          <p:nvPr/>
        </p:nvGrpSpPr>
        <p:grpSpPr bwMode="auto">
          <a:xfrm>
            <a:off x="6445250" y="2819400"/>
            <a:ext cx="685800" cy="228600"/>
            <a:chOff x="576" y="2784"/>
            <a:chExt cx="672" cy="288"/>
          </a:xfrm>
        </p:grpSpPr>
        <p:sp>
          <p:nvSpPr>
            <p:cNvPr id="555112" name="AutoShape 63"/>
            <p:cNvSpPr>
              <a:spLocks noChangeArrowheads="1"/>
            </p:cNvSpPr>
            <p:nvPr/>
          </p:nvSpPr>
          <p:spPr bwMode="auto">
            <a:xfrm>
              <a:off x="816" y="2928"/>
              <a:ext cx="192" cy="144"/>
            </a:xfrm>
            <a:prstGeom prst="flowChartExtra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5113" name="Line 64"/>
            <p:cNvSpPr>
              <a:spLocks noChangeShapeType="1"/>
            </p:cNvSpPr>
            <p:nvPr/>
          </p:nvSpPr>
          <p:spPr bwMode="auto">
            <a:xfrm>
              <a:off x="576" y="2928"/>
              <a:ext cx="672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55114" name="Rectangle 65"/>
            <p:cNvSpPr>
              <a:spLocks noChangeArrowheads="1"/>
            </p:cNvSpPr>
            <p:nvPr/>
          </p:nvSpPr>
          <p:spPr bwMode="auto">
            <a:xfrm>
              <a:off x="624" y="2784"/>
              <a:ext cx="144" cy="14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5115" name="Rectangle 66"/>
            <p:cNvSpPr>
              <a:spLocks noChangeArrowheads="1"/>
            </p:cNvSpPr>
            <p:nvPr/>
          </p:nvSpPr>
          <p:spPr bwMode="auto">
            <a:xfrm>
              <a:off x="1056" y="2784"/>
              <a:ext cx="144" cy="14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23" name="Group 67"/>
          <p:cNvGrpSpPr>
            <a:grpSpLocks/>
          </p:cNvGrpSpPr>
          <p:nvPr/>
        </p:nvGrpSpPr>
        <p:grpSpPr bwMode="auto">
          <a:xfrm>
            <a:off x="6978650" y="4495800"/>
            <a:ext cx="152400" cy="152400"/>
            <a:chOff x="1536" y="3840"/>
            <a:chExt cx="96" cy="96"/>
          </a:xfrm>
        </p:grpSpPr>
        <p:sp>
          <p:nvSpPr>
            <p:cNvPr id="555110" name="Line 68"/>
            <p:cNvSpPr>
              <a:spLocks noChangeShapeType="1"/>
            </p:cNvSpPr>
            <p:nvPr/>
          </p:nvSpPr>
          <p:spPr bwMode="auto">
            <a:xfrm>
              <a:off x="1536" y="3888"/>
              <a:ext cx="96" cy="0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55111" name="Line 69"/>
            <p:cNvSpPr>
              <a:spLocks noChangeShapeType="1"/>
            </p:cNvSpPr>
            <p:nvPr/>
          </p:nvSpPr>
          <p:spPr bwMode="auto">
            <a:xfrm>
              <a:off x="1584" y="3840"/>
              <a:ext cx="0" cy="96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24" name="Group 70"/>
          <p:cNvGrpSpPr>
            <a:grpSpLocks/>
          </p:cNvGrpSpPr>
          <p:nvPr/>
        </p:nvGrpSpPr>
        <p:grpSpPr bwMode="auto">
          <a:xfrm>
            <a:off x="6369050" y="3962400"/>
            <a:ext cx="1447800" cy="1066800"/>
            <a:chOff x="3696" y="2832"/>
            <a:chExt cx="912" cy="672"/>
          </a:xfrm>
        </p:grpSpPr>
        <p:cxnSp>
          <p:nvCxnSpPr>
            <p:cNvPr id="555108" name="AutoShape 71"/>
            <p:cNvCxnSpPr>
              <a:cxnSpLocks noChangeShapeType="1"/>
            </p:cNvCxnSpPr>
            <p:nvPr/>
          </p:nvCxnSpPr>
          <p:spPr bwMode="auto">
            <a:xfrm flipV="1">
              <a:off x="3840" y="3168"/>
              <a:ext cx="408" cy="336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  <p:sp>
          <p:nvSpPr>
            <p:cNvPr id="555109" name="Rectangle 72"/>
            <p:cNvSpPr>
              <a:spLocks noChangeArrowheads="1"/>
            </p:cNvSpPr>
            <p:nvPr/>
          </p:nvSpPr>
          <p:spPr bwMode="auto">
            <a:xfrm>
              <a:off x="3696" y="2832"/>
              <a:ext cx="91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米酒限量配售</a:t>
              </a:r>
            </a:p>
          </p:txBody>
        </p:sp>
      </p:grpSp>
      <p:grpSp>
        <p:nvGrpSpPr>
          <p:cNvPr id="25" name="Group 73"/>
          <p:cNvGrpSpPr>
            <a:grpSpLocks/>
          </p:cNvGrpSpPr>
          <p:nvPr/>
        </p:nvGrpSpPr>
        <p:grpSpPr bwMode="auto">
          <a:xfrm>
            <a:off x="6575425" y="3429000"/>
            <a:ext cx="746125" cy="609600"/>
            <a:chOff x="3826" y="2496"/>
            <a:chExt cx="470" cy="384"/>
          </a:xfrm>
        </p:grpSpPr>
        <p:cxnSp>
          <p:nvCxnSpPr>
            <p:cNvPr id="555106" name="AutoShape 74"/>
            <p:cNvCxnSpPr>
              <a:cxnSpLocks noChangeShapeType="1"/>
              <a:endCxn id="555141" idx="3"/>
            </p:cNvCxnSpPr>
            <p:nvPr/>
          </p:nvCxnSpPr>
          <p:spPr bwMode="auto">
            <a:xfrm rot="10800000">
              <a:off x="3826" y="2496"/>
              <a:ext cx="470" cy="384"/>
            </a:xfrm>
            <a:prstGeom prst="curvedConnector3">
              <a:avLst>
                <a:gd name="adj1" fmla="val 50000"/>
              </a:avLst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  <p:sp>
          <p:nvSpPr>
            <p:cNvPr id="555107" name="Line 75"/>
            <p:cNvSpPr>
              <a:spLocks noChangeShapeType="1"/>
            </p:cNvSpPr>
            <p:nvPr/>
          </p:nvSpPr>
          <p:spPr bwMode="auto">
            <a:xfrm>
              <a:off x="3840" y="2640"/>
              <a:ext cx="96" cy="0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26" name="Group 76"/>
          <p:cNvGrpSpPr>
            <a:grpSpLocks/>
          </p:cNvGrpSpPr>
          <p:nvPr/>
        </p:nvGrpSpPr>
        <p:grpSpPr bwMode="auto">
          <a:xfrm>
            <a:off x="5759450" y="3733800"/>
            <a:ext cx="685800" cy="228600"/>
            <a:chOff x="576" y="2784"/>
            <a:chExt cx="672" cy="288"/>
          </a:xfrm>
        </p:grpSpPr>
        <p:sp>
          <p:nvSpPr>
            <p:cNvPr id="555102" name="AutoShape 77"/>
            <p:cNvSpPr>
              <a:spLocks noChangeArrowheads="1"/>
            </p:cNvSpPr>
            <p:nvPr/>
          </p:nvSpPr>
          <p:spPr bwMode="auto">
            <a:xfrm>
              <a:off x="816" y="2928"/>
              <a:ext cx="192" cy="144"/>
            </a:xfrm>
            <a:prstGeom prst="flowChartExtra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5103" name="Line 78"/>
            <p:cNvSpPr>
              <a:spLocks noChangeShapeType="1"/>
            </p:cNvSpPr>
            <p:nvPr/>
          </p:nvSpPr>
          <p:spPr bwMode="auto">
            <a:xfrm>
              <a:off x="576" y="2928"/>
              <a:ext cx="672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55104" name="Rectangle 79"/>
            <p:cNvSpPr>
              <a:spLocks noChangeArrowheads="1"/>
            </p:cNvSpPr>
            <p:nvPr/>
          </p:nvSpPr>
          <p:spPr bwMode="auto">
            <a:xfrm>
              <a:off x="624" y="2784"/>
              <a:ext cx="144" cy="14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5105" name="Rectangle 80"/>
            <p:cNvSpPr>
              <a:spLocks noChangeArrowheads="1"/>
            </p:cNvSpPr>
            <p:nvPr/>
          </p:nvSpPr>
          <p:spPr bwMode="auto">
            <a:xfrm>
              <a:off x="1056" y="2784"/>
              <a:ext cx="144" cy="14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27" name="Group 81"/>
          <p:cNvGrpSpPr>
            <a:grpSpLocks/>
          </p:cNvGrpSpPr>
          <p:nvPr/>
        </p:nvGrpSpPr>
        <p:grpSpPr bwMode="auto">
          <a:xfrm>
            <a:off x="1492250" y="4648200"/>
            <a:ext cx="1447800" cy="1333500"/>
            <a:chOff x="1680" y="3336"/>
            <a:chExt cx="912" cy="840"/>
          </a:xfrm>
        </p:grpSpPr>
        <p:sp>
          <p:nvSpPr>
            <p:cNvPr id="555100" name="Rectangle 82"/>
            <p:cNvSpPr>
              <a:spLocks noChangeArrowheads="1"/>
            </p:cNvSpPr>
            <p:nvPr/>
          </p:nvSpPr>
          <p:spPr bwMode="auto">
            <a:xfrm>
              <a:off x="1680" y="3840"/>
              <a:ext cx="91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政治、經濟不穩定</a:t>
              </a:r>
            </a:p>
          </p:txBody>
        </p:sp>
        <p:cxnSp>
          <p:nvCxnSpPr>
            <p:cNvPr id="555101" name="AutoShape 83"/>
            <p:cNvCxnSpPr>
              <a:cxnSpLocks noChangeShapeType="1"/>
            </p:cNvCxnSpPr>
            <p:nvPr/>
          </p:nvCxnSpPr>
          <p:spPr bwMode="auto">
            <a:xfrm rot="5400000" flipH="1">
              <a:off x="1728" y="3432"/>
              <a:ext cx="504" cy="312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28" name="Group 84"/>
          <p:cNvGrpSpPr>
            <a:grpSpLocks/>
          </p:cNvGrpSpPr>
          <p:nvPr/>
        </p:nvGrpSpPr>
        <p:grpSpPr bwMode="auto">
          <a:xfrm>
            <a:off x="806450" y="3352800"/>
            <a:ext cx="2476500" cy="1371600"/>
            <a:chOff x="192" y="2448"/>
            <a:chExt cx="1560" cy="864"/>
          </a:xfrm>
        </p:grpSpPr>
        <p:sp>
          <p:nvSpPr>
            <p:cNvPr id="555095" name="Rectangle 85"/>
            <p:cNvSpPr>
              <a:spLocks noChangeArrowheads="1"/>
            </p:cNvSpPr>
            <p:nvPr/>
          </p:nvSpPr>
          <p:spPr bwMode="auto">
            <a:xfrm>
              <a:off x="192" y="2928"/>
              <a:ext cx="91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國內經濟紛亂</a:t>
              </a:r>
            </a:p>
          </p:txBody>
        </p:sp>
        <p:grpSp>
          <p:nvGrpSpPr>
            <p:cNvPr id="29" name="Group 86"/>
            <p:cNvGrpSpPr>
              <a:grpSpLocks/>
            </p:cNvGrpSpPr>
            <p:nvPr/>
          </p:nvGrpSpPr>
          <p:grpSpPr bwMode="auto">
            <a:xfrm>
              <a:off x="960" y="3216"/>
              <a:ext cx="96" cy="96"/>
              <a:chOff x="1536" y="3840"/>
              <a:chExt cx="96" cy="96"/>
            </a:xfrm>
          </p:grpSpPr>
          <p:sp>
            <p:nvSpPr>
              <p:cNvPr id="555098" name="Line 87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099" name="Line 88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  <p:cxnSp>
          <p:nvCxnSpPr>
            <p:cNvPr id="555097" name="AutoShape 89"/>
            <p:cNvCxnSpPr>
              <a:cxnSpLocks noChangeShapeType="1"/>
            </p:cNvCxnSpPr>
            <p:nvPr/>
          </p:nvCxnSpPr>
          <p:spPr bwMode="auto">
            <a:xfrm flipV="1">
              <a:off x="960" y="2448"/>
              <a:ext cx="792" cy="576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0" name="Group 90"/>
          <p:cNvGrpSpPr>
            <a:grpSpLocks/>
          </p:cNvGrpSpPr>
          <p:nvPr/>
        </p:nvGrpSpPr>
        <p:grpSpPr bwMode="auto">
          <a:xfrm>
            <a:off x="1568450" y="3200400"/>
            <a:ext cx="685800" cy="228600"/>
            <a:chOff x="576" y="2784"/>
            <a:chExt cx="672" cy="288"/>
          </a:xfrm>
        </p:grpSpPr>
        <p:sp>
          <p:nvSpPr>
            <p:cNvPr id="555091" name="AutoShape 91"/>
            <p:cNvSpPr>
              <a:spLocks noChangeArrowheads="1"/>
            </p:cNvSpPr>
            <p:nvPr/>
          </p:nvSpPr>
          <p:spPr bwMode="auto">
            <a:xfrm>
              <a:off x="816" y="2928"/>
              <a:ext cx="192" cy="144"/>
            </a:xfrm>
            <a:prstGeom prst="flowChartExtra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5092" name="Line 92"/>
            <p:cNvSpPr>
              <a:spLocks noChangeShapeType="1"/>
            </p:cNvSpPr>
            <p:nvPr/>
          </p:nvSpPr>
          <p:spPr bwMode="auto">
            <a:xfrm>
              <a:off x="576" y="2928"/>
              <a:ext cx="672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55093" name="Rectangle 93"/>
            <p:cNvSpPr>
              <a:spLocks noChangeArrowheads="1"/>
            </p:cNvSpPr>
            <p:nvPr/>
          </p:nvSpPr>
          <p:spPr bwMode="auto">
            <a:xfrm>
              <a:off x="624" y="2784"/>
              <a:ext cx="144" cy="14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5094" name="Rectangle 94"/>
            <p:cNvSpPr>
              <a:spLocks noChangeArrowheads="1"/>
            </p:cNvSpPr>
            <p:nvPr/>
          </p:nvSpPr>
          <p:spPr bwMode="auto">
            <a:xfrm>
              <a:off x="1056" y="2784"/>
              <a:ext cx="144" cy="14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086559" name="Rectangle 95"/>
          <p:cNvSpPr>
            <a:spLocks noChangeArrowheads="1"/>
          </p:cNvSpPr>
          <p:nvPr/>
        </p:nvSpPr>
        <p:spPr bwMode="auto">
          <a:xfrm>
            <a:off x="1111250" y="1752600"/>
            <a:ext cx="1600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b="1">
                <a:solidFill>
                  <a:srgbClr val="FFFF00"/>
                </a:solidFill>
                <a:latin typeface="Times New Roman" pitchFamily="18" charset="0"/>
              </a:rPr>
              <a:t>菸酒公賣利益獨佔</a:t>
            </a:r>
          </a:p>
        </p:txBody>
      </p:sp>
      <p:grpSp>
        <p:nvGrpSpPr>
          <p:cNvPr id="31" name="Group 96"/>
          <p:cNvGrpSpPr>
            <a:grpSpLocks/>
          </p:cNvGrpSpPr>
          <p:nvPr/>
        </p:nvGrpSpPr>
        <p:grpSpPr bwMode="auto">
          <a:xfrm>
            <a:off x="1720850" y="1371600"/>
            <a:ext cx="609600" cy="495300"/>
            <a:chOff x="768" y="1200"/>
            <a:chExt cx="384" cy="312"/>
          </a:xfrm>
        </p:grpSpPr>
        <p:sp>
          <p:nvSpPr>
            <p:cNvPr id="555089" name="Line 97"/>
            <p:cNvSpPr>
              <a:spLocks noChangeShapeType="1"/>
            </p:cNvSpPr>
            <p:nvPr/>
          </p:nvSpPr>
          <p:spPr bwMode="auto">
            <a:xfrm>
              <a:off x="768" y="1464"/>
              <a:ext cx="96" cy="0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cxnSp>
          <p:nvCxnSpPr>
            <p:cNvPr id="555090" name="AutoShape 98"/>
            <p:cNvCxnSpPr>
              <a:cxnSpLocks noChangeShapeType="1"/>
            </p:cNvCxnSpPr>
            <p:nvPr/>
          </p:nvCxnSpPr>
          <p:spPr bwMode="auto">
            <a:xfrm rot="10800000" flipV="1">
              <a:off x="936" y="1200"/>
              <a:ext cx="216" cy="312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555008" name="Group 99"/>
          <p:cNvGrpSpPr>
            <a:grpSpLocks/>
          </p:cNvGrpSpPr>
          <p:nvPr/>
        </p:nvGrpSpPr>
        <p:grpSpPr bwMode="auto">
          <a:xfrm>
            <a:off x="3473450" y="4038600"/>
            <a:ext cx="685800" cy="228600"/>
            <a:chOff x="576" y="2784"/>
            <a:chExt cx="672" cy="288"/>
          </a:xfrm>
        </p:grpSpPr>
        <p:sp>
          <p:nvSpPr>
            <p:cNvPr id="555085" name="AutoShape 100"/>
            <p:cNvSpPr>
              <a:spLocks noChangeArrowheads="1"/>
            </p:cNvSpPr>
            <p:nvPr/>
          </p:nvSpPr>
          <p:spPr bwMode="auto">
            <a:xfrm>
              <a:off x="816" y="2928"/>
              <a:ext cx="192" cy="144"/>
            </a:xfrm>
            <a:prstGeom prst="flowChartExtra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5086" name="Line 101"/>
            <p:cNvSpPr>
              <a:spLocks noChangeShapeType="1"/>
            </p:cNvSpPr>
            <p:nvPr/>
          </p:nvSpPr>
          <p:spPr bwMode="auto">
            <a:xfrm>
              <a:off x="576" y="2928"/>
              <a:ext cx="672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55087" name="Rectangle 102"/>
            <p:cNvSpPr>
              <a:spLocks noChangeArrowheads="1"/>
            </p:cNvSpPr>
            <p:nvPr/>
          </p:nvSpPr>
          <p:spPr bwMode="auto">
            <a:xfrm>
              <a:off x="624" y="2784"/>
              <a:ext cx="144" cy="14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5088" name="Rectangle 103"/>
            <p:cNvSpPr>
              <a:spLocks noChangeArrowheads="1"/>
            </p:cNvSpPr>
            <p:nvPr/>
          </p:nvSpPr>
          <p:spPr bwMode="auto">
            <a:xfrm>
              <a:off x="1056" y="2784"/>
              <a:ext cx="144" cy="14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086568" name="Oval 104"/>
          <p:cNvSpPr>
            <a:spLocks noChangeArrowheads="1"/>
          </p:cNvSpPr>
          <p:nvPr/>
        </p:nvSpPr>
        <p:spPr bwMode="auto">
          <a:xfrm>
            <a:off x="5073650" y="1143000"/>
            <a:ext cx="1600200" cy="685800"/>
          </a:xfrm>
          <a:prstGeom prst="ellips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86569" name="Oval 105"/>
          <p:cNvSpPr>
            <a:spLocks noChangeArrowheads="1"/>
          </p:cNvSpPr>
          <p:nvPr/>
        </p:nvSpPr>
        <p:spPr bwMode="auto">
          <a:xfrm>
            <a:off x="5073650" y="3048000"/>
            <a:ext cx="1600200" cy="685800"/>
          </a:xfrm>
          <a:prstGeom prst="ellips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86570" name="Oval 106"/>
          <p:cNvSpPr>
            <a:spLocks noChangeArrowheads="1"/>
          </p:cNvSpPr>
          <p:nvPr/>
        </p:nvSpPr>
        <p:spPr bwMode="auto">
          <a:xfrm>
            <a:off x="2863850" y="2819400"/>
            <a:ext cx="2286000" cy="685800"/>
          </a:xfrm>
          <a:prstGeom prst="ellips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86571" name="Oval 107"/>
          <p:cNvSpPr>
            <a:spLocks noChangeArrowheads="1"/>
          </p:cNvSpPr>
          <p:nvPr/>
        </p:nvSpPr>
        <p:spPr bwMode="auto">
          <a:xfrm>
            <a:off x="1263650" y="5410200"/>
            <a:ext cx="2057400" cy="685800"/>
          </a:xfrm>
          <a:prstGeom prst="ellips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555009" name="Group 108"/>
          <p:cNvGrpSpPr>
            <a:grpSpLocks/>
          </p:cNvGrpSpPr>
          <p:nvPr/>
        </p:nvGrpSpPr>
        <p:grpSpPr bwMode="auto">
          <a:xfrm>
            <a:off x="3321050" y="1676400"/>
            <a:ext cx="2667000" cy="1933575"/>
            <a:chOff x="1776" y="1392"/>
            <a:chExt cx="1680" cy="1218"/>
          </a:xfrm>
        </p:grpSpPr>
        <p:sp>
          <p:nvSpPr>
            <p:cNvPr id="555080" name="Rectangle 109"/>
            <p:cNvSpPr>
              <a:spLocks noChangeArrowheads="1"/>
            </p:cNvSpPr>
            <p:nvPr/>
          </p:nvSpPr>
          <p:spPr bwMode="auto">
            <a:xfrm>
              <a:off x="1776" y="2224"/>
              <a:ext cx="77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擬定政策與因應措施</a:t>
              </a:r>
            </a:p>
          </p:txBody>
        </p:sp>
        <p:cxnSp>
          <p:nvCxnSpPr>
            <p:cNvPr id="555081" name="AutoShape 110"/>
            <p:cNvCxnSpPr>
              <a:cxnSpLocks noChangeShapeType="1"/>
            </p:cNvCxnSpPr>
            <p:nvPr/>
          </p:nvCxnSpPr>
          <p:spPr bwMode="auto">
            <a:xfrm flipV="1">
              <a:off x="2718" y="1392"/>
              <a:ext cx="738" cy="915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  <p:grpSp>
          <p:nvGrpSpPr>
            <p:cNvPr id="555010" name="Group 111"/>
            <p:cNvGrpSpPr>
              <a:grpSpLocks/>
            </p:cNvGrpSpPr>
            <p:nvPr/>
          </p:nvGrpSpPr>
          <p:grpSpPr bwMode="auto">
            <a:xfrm>
              <a:off x="1824" y="2496"/>
              <a:ext cx="96" cy="114"/>
              <a:chOff x="1536" y="3840"/>
              <a:chExt cx="96" cy="96"/>
            </a:xfrm>
          </p:grpSpPr>
          <p:sp>
            <p:nvSpPr>
              <p:cNvPr id="555083" name="Line 112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084" name="Line 113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</p:grpSp>
      <p:grpSp>
        <p:nvGrpSpPr>
          <p:cNvPr id="555011" name="Group 114"/>
          <p:cNvGrpSpPr>
            <a:grpSpLocks/>
          </p:cNvGrpSpPr>
          <p:nvPr/>
        </p:nvGrpSpPr>
        <p:grpSpPr bwMode="auto">
          <a:xfrm>
            <a:off x="3244850" y="5334000"/>
            <a:ext cx="2971800" cy="765175"/>
            <a:chOff x="2592" y="3696"/>
            <a:chExt cx="1464" cy="434"/>
          </a:xfrm>
        </p:grpSpPr>
        <p:cxnSp>
          <p:nvCxnSpPr>
            <p:cNvPr id="555076" name="AutoShape 115"/>
            <p:cNvCxnSpPr>
              <a:cxnSpLocks noChangeShapeType="1"/>
            </p:cNvCxnSpPr>
            <p:nvPr/>
          </p:nvCxnSpPr>
          <p:spPr bwMode="auto">
            <a:xfrm rot="5400000">
              <a:off x="3168" y="3120"/>
              <a:ext cx="312" cy="1464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  <p:grpSp>
          <p:nvGrpSpPr>
            <p:cNvPr id="555013" name="Group 116"/>
            <p:cNvGrpSpPr>
              <a:grpSpLocks/>
            </p:cNvGrpSpPr>
            <p:nvPr/>
          </p:nvGrpSpPr>
          <p:grpSpPr bwMode="auto">
            <a:xfrm>
              <a:off x="2640" y="4034"/>
              <a:ext cx="96" cy="96"/>
              <a:chOff x="1536" y="3840"/>
              <a:chExt cx="96" cy="96"/>
            </a:xfrm>
          </p:grpSpPr>
          <p:sp>
            <p:nvSpPr>
              <p:cNvPr id="555078" name="Line 117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079" name="Line 118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</p:grpSp>
      <p:grpSp>
        <p:nvGrpSpPr>
          <p:cNvPr id="555014" name="Group 119"/>
          <p:cNvGrpSpPr>
            <a:grpSpLocks/>
          </p:cNvGrpSpPr>
          <p:nvPr/>
        </p:nvGrpSpPr>
        <p:grpSpPr bwMode="auto">
          <a:xfrm>
            <a:off x="501650" y="2286000"/>
            <a:ext cx="1524000" cy="1247775"/>
            <a:chOff x="0" y="1776"/>
            <a:chExt cx="960" cy="786"/>
          </a:xfrm>
        </p:grpSpPr>
        <p:grpSp>
          <p:nvGrpSpPr>
            <p:cNvPr id="555015" name="Group 120"/>
            <p:cNvGrpSpPr>
              <a:grpSpLocks/>
            </p:cNvGrpSpPr>
            <p:nvPr/>
          </p:nvGrpSpPr>
          <p:grpSpPr bwMode="auto">
            <a:xfrm>
              <a:off x="432" y="2448"/>
              <a:ext cx="96" cy="114"/>
              <a:chOff x="1536" y="3840"/>
              <a:chExt cx="96" cy="96"/>
            </a:xfrm>
          </p:grpSpPr>
          <p:sp>
            <p:nvSpPr>
              <p:cNvPr id="555074" name="Line 121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075" name="Line 122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  <p:grpSp>
          <p:nvGrpSpPr>
            <p:cNvPr id="555016" name="Group 123"/>
            <p:cNvGrpSpPr>
              <a:grpSpLocks/>
            </p:cNvGrpSpPr>
            <p:nvPr/>
          </p:nvGrpSpPr>
          <p:grpSpPr bwMode="auto">
            <a:xfrm>
              <a:off x="0" y="1776"/>
              <a:ext cx="960" cy="528"/>
              <a:chOff x="96" y="1392"/>
              <a:chExt cx="960" cy="480"/>
            </a:xfrm>
          </p:grpSpPr>
          <p:sp>
            <p:nvSpPr>
              <p:cNvPr id="555072" name="Rectangle 124"/>
              <p:cNvSpPr>
                <a:spLocks noChangeArrowheads="1"/>
              </p:cNvSpPr>
              <p:nvPr/>
            </p:nvSpPr>
            <p:spPr bwMode="auto">
              <a:xfrm>
                <a:off x="96" y="1680"/>
                <a:ext cx="96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zh-TW" altLang="en-US" b="1">
                    <a:solidFill>
                      <a:srgbClr val="FFFF00"/>
                    </a:solidFill>
                    <a:latin typeface="Times New Roman" pitchFamily="18" charset="0"/>
                  </a:rPr>
                  <a:t>人民持續購買</a:t>
                </a:r>
              </a:p>
            </p:txBody>
          </p:sp>
          <p:sp>
            <p:nvSpPr>
              <p:cNvPr id="555073" name="Arc 125"/>
              <p:cNvSpPr>
                <a:spLocks/>
              </p:cNvSpPr>
              <p:nvPr/>
            </p:nvSpPr>
            <p:spPr bwMode="auto">
              <a:xfrm rot="11851180" flipV="1">
                <a:off x="480" y="1392"/>
                <a:ext cx="391" cy="333"/>
              </a:xfrm>
              <a:custGeom>
                <a:avLst/>
                <a:gdLst>
                  <a:gd name="T0" fmla="*/ 0 w 21600"/>
                  <a:gd name="T1" fmla="*/ 0 h 24924"/>
                  <a:gd name="T2" fmla="*/ 0 w 21600"/>
                  <a:gd name="T3" fmla="*/ 0 h 24924"/>
                  <a:gd name="T4" fmla="*/ 0 w 21600"/>
                  <a:gd name="T5" fmla="*/ 0 h 2492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4924"/>
                  <a:gd name="T11" fmla="*/ 21600 w 21600"/>
                  <a:gd name="T12" fmla="*/ 24924 h 249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4924" fill="none" extrusionOk="0">
                    <a:moveTo>
                      <a:pt x="2614" y="-1"/>
                    </a:moveTo>
                    <a:cubicBezTo>
                      <a:pt x="13452" y="1321"/>
                      <a:pt x="21600" y="10522"/>
                      <a:pt x="21600" y="21441"/>
                    </a:cubicBezTo>
                    <a:cubicBezTo>
                      <a:pt x="21600" y="22607"/>
                      <a:pt x="21505" y="23772"/>
                      <a:pt x="21317" y="24924"/>
                    </a:cubicBezTo>
                  </a:path>
                  <a:path w="21600" h="24924" stroke="0" extrusionOk="0">
                    <a:moveTo>
                      <a:pt x="2614" y="-1"/>
                    </a:moveTo>
                    <a:cubicBezTo>
                      <a:pt x="13452" y="1321"/>
                      <a:pt x="21600" y="10522"/>
                      <a:pt x="21600" y="21441"/>
                    </a:cubicBezTo>
                    <a:cubicBezTo>
                      <a:pt x="21600" y="22607"/>
                      <a:pt x="21505" y="23772"/>
                      <a:pt x="21317" y="24924"/>
                    </a:cubicBezTo>
                    <a:lnTo>
                      <a:pt x="0" y="21441"/>
                    </a:lnTo>
                    <a:close/>
                  </a:path>
                </a:pathLst>
              </a:cu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555068" name="Line 126"/>
            <p:cNvSpPr>
              <a:spLocks noChangeShapeType="1"/>
            </p:cNvSpPr>
            <p:nvPr/>
          </p:nvSpPr>
          <p:spPr bwMode="auto">
            <a:xfrm>
              <a:off x="768" y="1824"/>
              <a:ext cx="96" cy="0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grpSp>
          <p:nvGrpSpPr>
            <p:cNvPr id="555017" name="Group 127"/>
            <p:cNvGrpSpPr>
              <a:grpSpLocks/>
            </p:cNvGrpSpPr>
            <p:nvPr/>
          </p:nvGrpSpPr>
          <p:grpSpPr bwMode="auto">
            <a:xfrm>
              <a:off x="720" y="1872"/>
              <a:ext cx="96" cy="96"/>
              <a:chOff x="1536" y="3840"/>
              <a:chExt cx="96" cy="96"/>
            </a:xfrm>
          </p:grpSpPr>
          <p:sp>
            <p:nvSpPr>
              <p:cNvPr id="555070" name="Line 128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071" name="Line 129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</p:grpSp>
      <p:grpSp>
        <p:nvGrpSpPr>
          <p:cNvPr id="555018" name="Group 130"/>
          <p:cNvGrpSpPr>
            <a:grpSpLocks/>
          </p:cNvGrpSpPr>
          <p:nvPr/>
        </p:nvGrpSpPr>
        <p:grpSpPr bwMode="auto">
          <a:xfrm>
            <a:off x="2406650" y="2209800"/>
            <a:ext cx="990600" cy="1408113"/>
            <a:chOff x="1200" y="1728"/>
            <a:chExt cx="624" cy="887"/>
          </a:xfrm>
        </p:grpSpPr>
        <p:sp>
          <p:nvSpPr>
            <p:cNvPr id="555060" name="Rectangle 131"/>
            <p:cNvSpPr>
              <a:spLocks noChangeArrowheads="1"/>
            </p:cNvSpPr>
            <p:nvPr/>
          </p:nvSpPr>
          <p:spPr bwMode="auto">
            <a:xfrm>
              <a:off x="1303" y="2023"/>
              <a:ext cx="521" cy="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菸酒稅額保障</a:t>
              </a:r>
            </a:p>
          </p:txBody>
        </p:sp>
        <p:cxnSp>
          <p:nvCxnSpPr>
            <p:cNvPr id="555061" name="AutoShape 132"/>
            <p:cNvCxnSpPr>
              <a:cxnSpLocks noChangeShapeType="1"/>
            </p:cNvCxnSpPr>
            <p:nvPr/>
          </p:nvCxnSpPr>
          <p:spPr bwMode="auto">
            <a:xfrm rot="6072078">
              <a:off x="1106" y="2398"/>
              <a:ext cx="311" cy="123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  <p:cxnSp>
          <p:nvCxnSpPr>
            <p:cNvPr id="555062" name="AutoShape 133"/>
            <p:cNvCxnSpPr>
              <a:cxnSpLocks noChangeShapeType="1"/>
            </p:cNvCxnSpPr>
            <p:nvPr/>
          </p:nvCxnSpPr>
          <p:spPr bwMode="auto">
            <a:xfrm rot="16200000" flipH="1">
              <a:off x="1112" y="1877"/>
              <a:ext cx="346" cy="47"/>
            </a:xfrm>
            <a:prstGeom prst="curvedConnector3">
              <a:avLst>
                <a:gd name="adj1" fmla="val 50000"/>
              </a:avLst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  <p:grpSp>
          <p:nvGrpSpPr>
            <p:cNvPr id="555019" name="Group 134"/>
            <p:cNvGrpSpPr>
              <a:grpSpLocks/>
            </p:cNvGrpSpPr>
            <p:nvPr/>
          </p:nvGrpSpPr>
          <p:grpSpPr bwMode="auto">
            <a:xfrm>
              <a:off x="1344" y="1968"/>
              <a:ext cx="96" cy="96"/>
              <a:chOff x="1536" y="3840"/>
              <a:chExt cx="96" cy="96"/>
            </a:xfrm>
          </p:grpSpPr>
          <p:sp>
            <p:nvSpPr>
              <p:cNvPr id="555064" name="Line 135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065" name="Line 136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</p:grpSp>
      <p:grpSp>
        <p:nvGrpSpPr>
          <p:cNvPr id="555020" name="Group 137"/>
          <p:cNvGrpSpPr>
            <a:grpSpLocks/>
          </p:cNvGrpSpPr>
          <p:nvPr/>
        </p:nvGrpSpPr>
        <p:grpSpPr bwMode="auto">
          <a:xfrm>
            <a:off x="6521450" y="685800"/>
            <a:ext cx="2514600" cy="762000"/>
            <a:chOff x="3792" y="768"/>
            <a:chExt cx="1584" cy="480"/>
          </a:xfrm>
        </p:grpSpPr>
        <p:sp>
          <p:nvSpPr>
            <p:cNvPr id="555055" name="Rectangle 138"/>
            <p:cNvSpPr>
              <a:spLocks noChangeArrowheads="1"/>
            </p:cNvSpPr>
            <p:nvPr/>
          </p:nvSpPr>
          <p:spPr bwMode="auto">
            <a:xfrm>
              <a:off x="4128" y="768"/>
              <a:ext cx="1248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媒體的報導</a:t>
              </a:r>
            </a:p>
          </p:txBody>
        </p:sp>
        <p:cxnSp>
          <p:nvCxnSpPr>
            <p:cNvPr id="555056" name="AutoShape 139"/>
            <p:cNvCxnSpPr>
              <a:cxnSpLocks noChangeShapeType="1"/>
            </p:cNvCxnSpPr>
            <p:nvPr/>
          </p:nvCxnSpPr>
          <p:spPr bwMode="auto">
            <a:xfrm rot="10800000" flipV="1">
              <a:off x="3877" y="1042"/>
              <a:ext cx="425" cy="103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  <p:grpSp>
          <p:nvGrpSpPr>
            <p:cNvPr id="555021" name="Group 140"/>
            <p:cNvGrpSpPr>
              <a:grpSpLocks/>
            </p:cNvGrpSpPr>
            <p:nvPr/>
          </p:nvGrpSpPr>
          <p:grpSpPr bwMode="auto">
            <a:xfrm>
              <a:off x="3792" y="960"/>
              <a:ext cx="96" cy="96"/>
              <a:chOff x="1536" y="3840"/>
              <a:chExt cx="96" cy="96"/>
            </a:xfrm>
          </p:grpSpPr>
          <p:sp>
            <p:nvSpPr>
              <p:cNvPr id="555058" name="Line 141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059" name="Line 142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</p:grpSp>
      <p:grpSp>
        <p:nvGrpSpPr>
          <p:cNvPr id="555022" name="Group 143"/>
          <p:cNvGrpSpPr>
            <a:grpSpLocks/>
          </p:cNvGrpSpPr>
          <p:nvPr/>
        </p:nvGrpSpPr>
        <p:grpSpPr bwMode="auto">
          <a:xfrm>
            <a:off x="1035050" y="3124200"/>
            <a:ext cx="1676400" cy="820738"/>
            <a:chOff x="336" y="2304"/>
            <a:chExt cx="1056" cy="517"/>
          </a:xfrm>
        </p:grpSpPr>
        <p:sp>
          <p:nvSpPr>
            <p:cNvPr id="555051" name="Line 144"/>
            <p:cNvSpPr>
              <a:spLocks noChangeShapeType="1"/>
            </p:cNvSpPr>
            <p:nvPr/>
          </p:nvSpPr>
          <p:spPr bwMode="auto">
            <a:xfrm flipV="1">
              <a:off x="336" y="2304"/>
              <a:ext cx="0" cy="95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55052" name="Text Box 145"/>
            <p:cNvSpPr txBox="1">
              <a:spLocks noChangeArrowheads="1"/>
            </p:cNvSpPr>
            <p:nvPr/>
          </p:nvSpPr>
          <p:spPr bwMode="auto">
            <a:xfrm>
              <a:off x="422" y="2590"/>
              <a:ext cx="77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米酒不漲</a:t>
              </a:r>
            </a:p>
          </p:txBody>
        </p:sp>
        <p:sp>
          <p:nvSpPr>
            <p:cNvPr id="555053" name="Arc 146"/>
            <p:cNvSpPr>
              <a:spLocks/>
            </p:cNvSpPr>
            <p:nvPr/>
          </p:nvSpPr>
          <p:spPr bwMode="auto">
            <a:xfrm flipH="1" flipV="1">
              <a:off x="336" y="2400"/>
              <a:ext cx="144" cy="3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800080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endParaRPr lang="zh-TW" altLang="en-US"/>
            </a:p>
          </p:txBody>
        </p:sp>
        <p:sp>
          <p:nvSpPr>
            <p:cNvPr id="555054" name="Line 147"/>
            <p:cNvSpPr>
              <a:spLocks noChangeShapeType="1"/>
            </p:cNvSpPr>
            <p:nvPr/>
          </p:nvSpPr>
          <p:spPr bwMode="auto">
            <a:xfrm>
              <a:off x="1296" y="2592"/>
              <a:ext cx="96" cy="0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</p:grpSp>
      <p:sp>
        <p:nvSpPr>
          <p:cNvPr id="1086612" name="Line 148"/>
          <p:cNvSpPr>
            <a:spLocks noChangeShapeType="1"/>
          </p:cNvSpPr>
          <p:nvPr/>
        </p:nvSpPr>
        <p:spPr bwMode="auto">
          <a:xfrm>
            <a:off x="4159250" y="4572000"/>
            <a:ext cx="152400" cy="0"/>
          </a:xfrm>
          <a:prstGeom prst="line">
            <a:avLst/>
          </a:prstGeom>
          <a:noFill/>
          <a:ln w="19050">
            <a:solidFill>
              <a:srgbClr val="800080"/>
            </a:solidFill>
            <a:round/>
            <a:headEnd/>
            <a:tailEnd/>
          </a:ln>
        </p:spPr>
        <p:txBody>
          <a:bodyPr wrap="none"/>
          <a:lstStyle/>
          <a:p>
            <a:endParaRPr lang="zh-TW" altLang="en-US"/>
          </a:p>
        </p:txBody>
      </p:sp>
      <p:sp>
        <p:nvSpPr>
          <p:cNvPr id="1086613" name="Line 149"/>
          <p:cNvSpPr>
            <a:spLocks noChangeShapeType="1"/>
          </p:cNvSpPr>
          <p:nvPr/>
        </p:nvSpPr>
        <p:spPr bwMode="auto">
          <a:xfrm>
            <a:off x="5759450" y="1905000"/>
            <a:ext cx="152400" cy="0"/>
          </a:xfrm>
          <a:prstGeom prst="line">
            <a:avLst/>
          </a:prstGeom>
          <a:noFill/>
          <a:ln w="19050">
            <a:solidFill>
              <a:srgbClr val="800080"/>
            </a:solidFill>
            <a:round/>
            <a:headEnd/>
            <a:tailEnd/>
          </a:ln>
        </p:spPr>
        <p:txBody>
          <a:bodyPr wrap="none"/>
          <a:lstStyle/>
          <a:p>
            <a:endParaRPr lang="zh-TW" altLang="en-US"/>
          </a:p>
        </p:txBody>
      </p:sp>
      <p:grpSp>
        <p:nvGrpSpPr>
          <p:cNvPr id="555023" name="Group 150"/>
          <p:cNvGrpSpPr>
            <a:grpSpLocks/>
          </p:cNvGrpSpPr>
          <p:nvPr/>
        </p:nvGrpSpPr>
        <p:grpSpPr bwMode="auto">
          <a:xfrm>
            <a:off x="7435850" y="2667000"/>
            <a:ext cx="533400" cy="685800"/>
            <a:chOff x="4368" y="2016"/>
            <a:chExt cx="336" cy="432"/>
          </a:xfrm>
        </p:grpSpPr>
        <p:cxnSp>
          <p:nvCxnSpPr>
            <p:cNvPr id="555049" name="AutoShape 151"/>
            <p:cNvCxnSpPr>
              <a:cxnSpLocks noChangeShapeType="1"/>
            </p:cNvCxnSpPr>
            <p:nvPr/>
          </p:nvCxnSpPr>
          <p:spPr bwMode="auto">
            <a:xfrm rot="5400000" flipH="1">
              <a:off x="4368" y="2112"/>
              <a:ext cx="432" cy="240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  <p:sp>
          <p:nvSpPr>
            <p:cNvPr id="555050" name="Line 152"/>
            <p:cNvSpPr>
              <a:spLocks noChangeShapeType="1"/>
            </p:cNvSpPr>
            <p:nvPr/>
          </p:nvSpPr>
          <p:spPr bwMode="auto">
            <a:xfrm>
              <a:off x="4368" y="2064"/>
              <a:ext cx="96" cy="0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</p:grpSp>
      <p:sp>
        <p:nvSpPr>
          <p:cNvPr id="555048" name="Text Box 153"/>
          <p:cNvSpPr txBox="1">
            <a:spLocks noChangeArrowheads="1"/>
          </p:cNvSpPr>
          <p:nvPr/>
        </p:nvSpPr>
        <p:spPr bwMode="auto">
          <a:xfrm>
            <a:off x="3352800" y="6019800"/>
            <a:ext cx="269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資料來源：賴明豐等同學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5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55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86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86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55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55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5550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55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086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086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555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555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5550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5550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086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086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555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555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555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555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555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555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1086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1086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1086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1086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1086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1086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1086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1086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6559" grpId="0" autoUpdateAnimBg="0"/>
      <p:bldP spid="1086568" grpId="0" animBg="1"/>
      <p:bldP spid="1086569" grpId="0" animBg="1"/>
      <p:bldP spid="1086570" grpId="0" animBg="1"/>
      <p:bldP spid="1086571" grpId="0" animBg="1"/>
      <p:bldP spid="1086612" grpId="0" animBg="1"/>
      <p:bldP spid="108661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A3A18D-0290-42CE-B5FD-7040A87BDCEE}" type="slidenum">
              <a:rPr lang="en-US" altLang="zh-TW"/>
              <a:pPr>
                <a:defRPr/>
              </a:pPr>
              <a:t>27</a:t>
            </a:fld>
            <a:endParaRPr lang="en-US" altLang="zh-TW"/>
          </a:p>
        </p:txBody>
      </p:sp>
      <p:sp>
        <p:nvSpPr>
          <p:cNvPr id="556035" name="Rectangle 2"/>
          <p:cNvSpPr>
            <a:spLocks noRot="1" noChangeArrowheads="1"/>
          </p:cNvSpPr>
          <p:nvPr/>
        </p:nvSpPr>
        <p:spPr bwMode="auto">
          <a:xfrm>
            <a:off x="0" y="228600"/>
            <a:ext cx="91440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台灣樂透是否會過熱之來龍去脈？</a:t>
            </a:r>
          </a:p>
        </p:txBody>
      </p:sp>
      <p:sp>
        <p:nvSpPr>
          <p:cNvPr id="1231875" name="Oval 3"/>
          <p:cNvSpPr>
            <a:spLocks noChangeArrowheads="1"/>
          </p:cNvSpPr>
          <p:nvPr/>
        </p:nvSpPr>
        <p:spPr bwMode="auto">
          <a:xfrm>
            <a:off x="2555875" y="3113088"/>
            <a:ext cx="1871663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民眾發財心理</a:t>
            </a:r>
          </a:p>
        </p:txBody>
      </p:sp>
      <p:sp>
        <p:nvSpPr>
          <p:cNvPr id="1231876" name="Oval 4"/>
          <p:cNvSpPr>
            <a:spLocks noChangeArrowheads="1"/>
          </p:cNvSpPr>
          <p:nvPr/>
        </p:nvSpPr>
        <p:spPr bwMode="auto">
          <a:xfrm>
            <a:off x="5003800" y="3113088"/>
            <a:ext cx="1871663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民眾追獎</a:t>
            </a:r>
          </a:p>
        </p:txBody>
      </p:sp>
      <p:cxnSp>
        <p:nvCxnSpPr>
          <p:cNvPr id="1231877" name="AutoShape 5"/>
          <p:cNvCxnSpPr>
            <a:cxnSpLocks noChangeShapeType="1"/>
            <a:stCxn id="1231875" idx="6"/>
            <a:endCxn id="1231876" idx="2"/>
          </p:cNvCxnSpPr>
          <p:nvPr/>
        </p:nvCxnSpPr>
        <p:spPr bwMode="auto">
          <a:xfrm>
            <a:off x="4427538" y="3402013"/>
            <a:ext cx="576262" cy="0"/>
          </a:xfrm>
          <a:prstGeom prst="straightConnector1">
            <a:avLst/>
          </a:prstGeom>
          <a:noFill/>
          <a:ln w="57150">
            <a:solidFill>
              <a:srgbClr val="D60093"/>
            </a:solidFill>
            <a:round/>
            <a:headEnd/>
            <a:tailEnd type="triangle" w="med" len="med"/>
          </a:ln>
        </p:spPr>
      </p:cxnSp>
      <p:sp>
        <p:nvSpPr>
          <p:cNvPr id="1231878" name="Oval 6"/>
          <p:cNvSpPr>
            <a:spLocks noChangeArrowheads="1"/>
          </p:cNvSpPr>
          <p:nvPr/>
        </p:nvSpPr>
        <p:spPr bwMode="auto">
          <a:xfrm>
            <a:off x="6227763" y="1600200"/>
            <a:ext cx="1871662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小賭到包牌</a:t>
            </a:r>
          </a:p>
        </p:txBody>
      </p:sp>
      <p:sp>
        <p:nvSpPr>
          <p:cNvPr id="1231879" name="Oval 7"/>
          <p:cNvSpPr>
            <a:spLocks noChangeArrowheads="1"/>
          </p:cNvSpPr>
          <p:nvPr/>
        </p:nvSpPr>
        <p:spPr bwMode="auto">
          <a:xfrm>
            <a:off x="7272338" y="2608263"/>
            <a:ext cx="1871662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彩票數量不足</a:t>
            </a:r>
          </a:p>
        </p:txBody>
      </p:sp>
      <p:sp>
        <p:nvSpPr>
          <p:cNvPr id="1231880" name="Oval 8"/>
          <p:cNvSpPr>
            <a:spLocks noChangeArrowheads="1"/>
          </p:cNvSpPr>
          <p:nvPr/>
        </p:nvSpPr>
        <p:spPr bwMode="auto">
          <a:xfrm>
            <a:off x="7272338" y="3617913"/>
            <a:ext cx="1871662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買賣失調</a:t>
            </a:r>
          </a:p>
        </p:txBody>
      </p:sp>
      <p:sp>
        <p:nvSpPr>
          <p:cNvPr id="1231881" name="Oval 9"/>
          <p:cNvSpPr>
            <a:spLocks noChangeArrowheads="1"/>
          </p:cNvSpPr>
          <p:nvPr/>
        </p:nvSpPr>
        <p:spPr bwMode="auto">
          <a:xfrm>
            <a:off x="6300788" y="4552950"/>
            <a:ext cx="1871662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趕製到一票多注</a:t>
            </a:r>
          </a:p>
        </p:txBody>
      </p:sp>
      <p:cxnSp>
        <p:nvCxnSpPr>
          <p:cNvPr id="1231882" name="AutoShape 10"/>
          <p:cNvCxnSpPr>
            <a:cxnSpLocks noChangeShapeType="1"/>
            <a:stCxn id="1231876" idx="0"/>
            <a:endCxn id="1231878" idx="2"/>
          </p:cNvCxnSpPr>
          <p:nvPr/>
        </p:nvCxnSpPr>
        <p:spPr bwMode="auto">
          <a:xfrm rot="-5400000">
            <a:off x="5472112" y="2357438"/>
            <a:ext cx="1223963" cy="287338"/>
          </a:xfrm>
          <a:prstGeom prst="curvedConnector2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</p:spPr>
      </p:cxnSp>
      <p:cxnSp>
        <p:nvCxnSpPr>
          <p:cNvPr id="1231883" name="AutoShape 11"/>
          <p:cNvCxnSpPr>
            <a:cxnSpLocks noChangeShapeType="1"/>
            <a:stCxn id="1231878" idx="6"/>
            <a:endCxn id="1231879" idx="0"/>
          </p:cNvCxnSpPr>
          <p:nvPr/>
        </p:nvCxnSpPr>
        <p:spPr bwMode="auto">
          <a:xfrm>
            <a:off x="8099425" y="1889125"/>
            <a:ext cx="109538" cy="719138"/>
          </a:xfrm>
          <a:prstGeom prst="curvedConnector2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</p:spPr>
      </p:cxnSp>
      <p:cxnSp>
        <p:nvCxnSpPr>
          <p:cNvPr id="1231884" name="AutoShape 12"/>
          <p:cNvCxnSpPr>
            <a:cxnSpLocks noChangeShapeType="1"/>
            <a:stCxn id="1231879" idx="4"/>
            <a:endCxn id="1231880" idx="0"/>
          </p:cNvCxnSpPr>
          <p:nvPr/>
        </p:nvCxnSpPr>
        <p:spPr bwMode="auto">
          <a:xfrm rot="5400000">
            <a:off x="7992269" y="3401219"/>
            <a:ext cx="433388" cy="0"/>
          </a:xfrm>
          <a:prstGeom prst="straightConnector1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</p:spPr>
      </p:cxnSp>
      <p:cxnSp>
        <p:nvCxnSpPr>
          <p:cNvPr id="1231885" name="AutoShape 13"/>
          <p:cNvCxnSpPr>
            <a:cxnSpLocks noChangeShapeType="1"/>
            <a:stCxn id="1231880" idx="4"/>
            <a:endCxn id="1231881" idx="6"/>
          </p:cNvCxnSpPr>
          <p:nvPr/>
        </p:nvCxnSpPr>
        <p:spPr bwMode="auto">
          <a:xfrm rot="5400000">
            <a:off x="7866857" y="4499768"/>
            <a:ext cx="647700" cy="36513"/>
          </a:xfrm>
          <a:prstGeom prst="curvedConnector2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</p:spPr>
      </p:cxnSp>
      <p:cxnSp>
        <p:nvCxnSpPr>
          <p:cNvPr id="1231886" name="AutoShape 14"/>
          <p:cNvCxnSpPr>
            <a:cxnSpLocks noChangeShapeType="1"/>
            <a:stCxn id="1231881" idx="2"/>
          </p:cNvCxnSpPr>
          <p:nvPr/>
        </p:nvCxnSpPr>
        <p:spPr bwMode="auto">
          <a:xfrm rot="10800000">
            <a:off x="6096000" y="3646488"/>
            <a:ext cx="204788" cy="1195387"/>
          </a:xfrm>
          <a:prstGeom prst="curvedConnector2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</p:spPr>
      </p:cxnSp>
      <p:sp>
        <p:nvSpPr>
          <p:cNvPr id="1231887" name="Oval 15"/>
          <p:cNvSpPr>
            <a:spLocks noChangeArrowheads="1"/>
          </p:cNvSpPr>
          <p:nvPr/>
        </p:nvSpPr>
        <p:spPr bwMode="auto">
          <a:xfrm>
            <a:off x="3995738" y="4265613"/>
            <a:ext cx="1871662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投注者貧者愈貧</a:t>
            </a:r>
          </a:p>
        </p:txBody>
      </p:sp>
      <p:cxnSp>
        <p:nvCxnSpPr>
          <p:cNvPr id="1231888" name="AutoShape 16"/>
          <p:cNvCxnSpPr>
            <a:cxnSpLocks noChangeShapeType="1"/>
          </p:cNvCxnSpPr>
          <p:nvPr/>
        </p:nvCxnSpPr>
        <p:spPr bwMode="auto">
          <a:xfrm rot="5400000">
            <a:off x="5187950" y="3716338"/>
            <a:ext cx="593725" cy="606425"/>
          </a:xfrm>
          <a:prstGeom prst="curvedConnector2">
            <a:avLst/>
          </a:prstGeom>
          <a:noFill/>
          <a:ln w="57150">
            <a:solidFill>
              <a:srgbClr val="D60093"/>
            </a:solidFill>
            <a:round/>
            <a:headEnd/>
            <a:tailEnd type="triangle" w="med" len="med"/>
          </a:ln>
        </p:spPr>
      </p:cxnSp>
      <p:cxnSp>
        <p:nvCxnSpPr>
          <p:cNvPr id="1231889" name="AutoShape 17"/>
          <p:cNvCxnSpPr>
            <a:cxnSpLocks noChangeShapeType="1"/>
            <a:stCxn id="1231887" idx="2"/>
            <a:endCxn id="1231875" idx="4"/>
          </p:cNvCxnSpPr>
          <p:nvPr/>
        </p:nvCxnSpPr>
        <p:spPr bwMode="auto">
          <a:xfrm rot="10800000">
            <a:off x="3492500" y="3689350"/>
            <a:ext cx="503238" cy="865188"/>
          </a:xfrm>
          <a:prstGeom prst="curvedConnector2">
            <a:avLst/>
          </a:prstGeom>
          <a:noFill/>
          <a:ln w="57150">
            <a:solidFill>
              <a:srgbClr val="D60093"/>
            </a:solidFill>
            <a:round/>
            <a:headEnd/>
            <a:tailEnd type="triangle" w="med" len="med"/>
          </a:ln>
        </p:spPr>
      </p:cxnSp>
      <p:sp>
        <p:nvSpPr>
          <p:cNvPr id="1231890" name="Oval 18"/>
          <p:cNvSpPr>
            <a:spLocks noChangeArrowheads="1"/>
          </p:cNvSpPr>
          <p:nvPr/>
        </p:nvSpPr>
        <p:spPr bwMode="auto">
          <a:xfrm>
            <a:off x="2916238" y="1241425"/>
            <a:ext cx="1871662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中央政府財政收入</a:t>
            </a:r>
          </a:p>
        </p:txBody>
      </p:sp>
      <p:sp>
        <p:nvSpPr>
          <p:cNvPr id="1231891" name="Oval 19"/>
          <p:cNvSpPr>
            <a:spLocks noChangeArrowheads="1"/>
          </p:cNvSpPr>
          <p:nvPr/>
        </p:nvSpPr>
        <p:spPr bwMode="auto">
          <a:xfrm>
            <a:off x="1116013" y="1889125"/>
            <a:ext cx="1871662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地方政府社福收入</a:t>
            </a:r>
          </a:p>
        </p:txBody>
      </p:sp>
      <p:cxnSp>
        <p:nvCxnSpPr>
          <p:cNvPr id="1231892" name="AutoShape 20"/>
          <p:cNvCxnSpPr>
            <a:cxnSpLocks noChangeShapeType="1"/>
          </p:cNvCxnSpPr>
          <p:nvPr/>
        </p:nvCxnSpPr>
        <p:spPr bwMode="auto">
          <a:xfrm rot="5400000" flipH="1">
            <a:off x="4509294" y="1727994"/>
            <a:ext cx="1582737" cy="1152525"/>
          </a:xfrm>
          <a:prstGeom prst="curvedConnector2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1231893" name="AutoShape 21"/>
          <p:cNvCxnSpPr>
            <a:cxnSpLocks noChangeShapeType="1"/>
            <a:stCxn id="1231890" idx="2"/>
            <a:endCxn id="1231891" idx="0"/>
          </p:cNvCxnSpPr>
          <p:nvPr/>
        </p:nvCxnSpPr>
        <p:spPr bwMode="auto">
          <a:xfrm rot="10800000" flipV="1">
            <a:off x="2052638" y="1530350"/>
            <a:ext cx="863600" cy="358775"/>
          </a:xfrm>
          <a:prstGeom prst="curvedConnector2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1231894" name="AutoShape 22"/>
          <p:cNvCxnSpPr>
            <a:cxnSpLocks noChangeShapeType="1"/>
            <a:stCxn id="1231891" idx="2"/>
            <a:endCxn id="1231899" idx="0"/>
          </p:cNvCxnSpPr>
          <p:nvPr/>
        </p:nvCxnSpPr>
        <p:spPr bwMode="auto">
          <a:xfrm rot="10800000" flipV="1">
            <a:off x="936625" y="2178050"/>
            <a:ext cx="179388" cy="935038"/>
          </a:xfrm>
          <a:prstGeom prst="curvedConnector2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1231895" name="Oval 23"/>
          <p:cNvSpPr>
            <a:spLocks noChangeArrowheads="1"/>
          </p:cNvSpPr>
          <p:nvPr/>
        </p:nvSpPr>
        <p:spPr bwMode="auto">
          <a:xfrm>
            <a:off x="0" y="4192588"/>
            <a:ext cx="1871663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solidFill>
                  <a:schemeClr val="bg2"/>
                </a:solidFill>
              </a:rPr>
              <a:t>79</a:t>
            </a:r>
            <a:r>
              <a:rPr lang="zh-TW" altLang="en-US">
                <a:solidFill>
                  <a:schemeClr val="bg2"/>
                </a:solidFill>
              </a:rPr>
              <a:t>年成功經驗</a:t>
            </a:r>
          </a:p>
        </p:txBody>
      </p:sp>
      <p:cxnSp>
        <p:nvCxnSpPr>
          <p:cNvPr id="1231896" name="AutoShape 24"/>
          <p:cNvCxnSpPr>
            <a:cxnSpLocks noChangeShapeType="1"/>
            <a:stCxn id="1231895" idx="0"/>
            <a:endCxn id="1231899" idx="4"/>
          </p:cNvCxnSpPr>
          <p:nvPr/>
        </p:nvCxnSpPr>
        <p:spPr bwMode="auto">
          <a:xfrm rot="-5400000">
            <a:off x="685006" y="3940969"/>
            <a:ext cx="50323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31897" name="Oval 25"/>
          <p:cNvSpPr>
            <a:spLocks noChangeArrowheads="1"/>
          </p:cNvSpPr>
          <p:nvPr/>
        </p:nvSpPr>
        <p:spPr bwMode="auto">
          <a:xfrm>
            <a:off x="2667000" y="5551488"/>
            <a:ext cx="1871663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媒體大肆報導</a:t>
            </a:r>
          </a:p>
        </p:txBody>
      </p:sp>
      <p:cxnSp>
        <p:nvCxnSpPr>
          <p:cNvPr id="1231898" name="AutoShape 26"/>
          <p:cNvCxnSpPr>
            <a:cxnSpLocks noChangeShapeType="1"/>
          </p:cNvCxnSpPr>
          <p:nvPr/>
        </p:nvCxnSpPr>
        <p:spPr bwMode="auto">
          <a:xfrm rot="10800000">
            <a:off x="3200400" y="3646488"/>
            <a:ext cx="431800" cy="187325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31899" name="Oval 27"/>
          <p:cNvSpPr>
            <a:spLocks noChangeArrowheads="1"/>
          </p:cNvSpPr>
          <p:nvPr/>
        </p:nvSpPr>
        <p:spPr bwMode="auto">
          <a:xfrm>
            <a:off x="0" y="3113088"/>
            <a:ext cx="1871663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kumimoji="0" lang="zh-TW" altLang="en-US">
                <a:solidFill>
                  <a:schemeClr val="bg2"/>
                </a:solidFill>
              </a:rPr>
              <a:t>中央政府發</a:t>
            </a:r>
            <a:r>
              <a:rPr lang="zh-TW" altLang="en-US">
                <a:solidFill>
                  <a:schemeClr val="bg2"/>
                </a:solidFill>
              </a:rPr>
              <a:t>行彩票</a:t>
            </a:r>
          </a:p>
        </p:txBody>
      </p:sp>
      <p:cxnSp>
        <p:nvCxnSpPr>
          <p:cNvPr id="1231900" name="AutoShape 28"/>
          <p:cNvCxnSpPr>
            <a:cxnSpLocks noChangeShapeType="1"/>
            <a:stCxn id="1231899" idx="6"/>
            <a:endCxn id="1231875" idx="2"/>
          </p:cNvCxnSpPr>
          <p:nvPr/>
        </p:nvCxnSpPr>
        <p:spPr bwMode="auto">
          <a:xfrm>
            <a:off x="1871663" y="3402013"/>
            <a:ext cx="684212" cy="0"/>
          </a:xfrm>
          <a:prstGeom prst="straightConnector1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1231901" name="Rectangle 29"/>
          <p:cNvSpPr>
            <a:spLocks noChangeArrowheads="1"/>
          </p:cNvSpPr>
          <p:nvPr/>
        </p:nvSpPr>
        <p:spPr bwMode="auto">
          <a:xfrm>
            <a:off x="3563938" y="3760788"/>
            <a:ext cx="2873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02" name="Oval 30"/>
          <p:cNvSpPr>
            <a:spLocks noChangeArrowheads="1"/>
          </p:cNvSpPr>
          <p:nvPr/>
        </p:nvSpPr>
        <p:spPr bwMode="auto">
          <a:xfrm>
            <a:off x="468313" y="5129213"/>
            <a:ext cx="1871662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企業裁員減薪</a:t>
            </a:r>
          </a:p>
        </p:txBody>
      </p:sp>
      <p:cxnSp>
        <p:nvCxnSpPr>
          <p:cNvPr id="1231903" name="AutoShape 31"/>
          <p:cNvCxnSpPr>
            <a:cxnSpLocks noChangeShapeType="1"/>
            <a:stCxn id="1231902" idx="6"/>
            <a:endCxn id="1231875" idx="3"/>
          </p:cNvCxnSpPr>
          <p:nvPr/>
        </p:nvCxnSpPr>
        <p:spPr bwMode="auto">
          <a:xfrm flipV="1">
            <a:off x="2339975" y="3605213"/>
            <a:ext cx="490538" cy="181292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31904" name="Rectangle 32"/>
          <p:cNvSpPr>
            <a:spLocks noChangeArrowheads="1"/>
          </p:cNvSpPr>
          <p:nvPr/>
        </p:nvSpPr>
        <p:spPr bwMode="auto">
          <a:xfrm>
            <a:off x="2484438" y="3689350"/>
            <a:ext cx="2873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05" name="Rectangle 33"/>
          <p:cNvSpPr>
            <a:spLocks noChangeArrowheads="1"/>
          </p:cNvSpPr>
          <p:nvPr/>
        </p:nvSpPr>
        <p:spPr bwMode="auto">
          <a:xfrm>
            <a:off x="611188" y="3689350"/>
            <a:ext cx="2873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06" name="Rectangle 34"/>
          <p:cNvSpPr>
            <a:spLocks noChangeArrowheads="1"/>
          </p:cNvSpPr>
          <p:nvPr/>
        </p:nvSpPr>
        <p:spPr bwMode="auto">
          <a:xfrm>
            <a:off x="2895600" y="4027488"/>
            <a:ext cx="2873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07" name="Rectangle 35"/>
          <p:cNvSpPr>
            <a:spLocks noChangeArrowheads="1"/>
          </p:cNvSpPr>
          <p:nvPr/>
        </p:nvSpPr>
        <p:spPr bwMode="auto">
          <a:xfrm>
            <a:off x="5105400" y="3951288"/>
            <a:ext cx="2873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08" name="Rectangle 36"/>
          <p:cNvSpPr>
            <a:spLocks noChangeArrowheads="1"/>
          </p:cNvSpPr>
          <p:nvPr/>
        </p:nvSpPr>
        <p:spPr bwMode="auto">
          <a:xfrm>
            <a:off x="4716463" y="3113088"/>
            <a:ext cx="2873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09" name="Rectangle 37"/>
          <p:cNvSpPr>
            <a:spLocks noChangeArrowheads="1"/>
          </p:cNvSpPr>
          <p:nvPr/>
        </p:nvSpPr>
        <p:spPr bwMode="auto">
          <a:xfrm>
            <a:off x="2268538" y="3041650"/>
            <a:ext cx="2873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10" name="Rectangle 38"/>
          <p:cNvSpPr>
            <a:spLocks noChangeArrowheads="1"/>
          </p:cNvSpPr>
          <p:nvPr/>
        </p:nvSpPr>
        <p:spPr bwMode="auto">
          <a:xfrm>
            <a:off x="1692275" y="1600200"/>
            <a:ext cx="2873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11" name="Rectangle 39"/>
          <p:cNvSpPr>
            <a:spLocks noChangeArrowheads="1"/>
          </p:cNvSpPr>
          <p:nvPr/>
        </p:nvSpPr>
        <p:spPr bwMode="auto">
          <a:xfrm>
            <a:off x="4859338" y="1312863"/>
            <a:ext cx="2873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12" name="Rectangle 40"/>
          <p:cNvSpPr>
            <a:spLocks noChangeArrowheads="1"/>
          </p:cNvSpPr>
          <p:nvPr/>
        </p:nvSpPr>
        <p:spPr bwMode="auto">
          <a:xfrm>
            <a:off x="971550" y="2825750"/>
            <a:ext cx="2873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13" name="Rectangle 41"/>
          <p:cNvSpPr>
            <a:spLocks noChangeArrowheads="1"/>
          </p:cNvSpPr>
          <p:nvPr/>
        </p:nvSpPr>
        <p:spPr bwMode="auto">
          <a:xfrm>
            <a:off x="6084888" y="2033588"/>
            <a:ext cx="2873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14" name="Rectangle 42"/>
          <p:cNvSpPr>
            <a:spLocks noChangeArrowheads="1"/>
          </p:cNvSpPr>
          <p:nvPr/>
        </p:nvSpPr>
        <p:spPr bwMode="auto">
          <a:xfrm>
            <a:off x="8243888" y="2249488"/>
            <a:ext cx="2873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15" name="Rectangle 43"/>
          <p:cNvSpPr>
            <a:spLocks noChangeArrowheads="1"/>
          </p:cNvSpPr>
          <p:nvPr/>
        </p:nvSpPr>
        <p:spPr bwMode="auto">
          <a:xfrm>
            <a:off x="8243888" y="3257550"/>
            <a:ext cx="2873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16" name="Rectangle 44"/>
          <p:cNvSpPr>
            <a:spLocks noChangeArrowheads="1"/>
          </p:cNvSpPr>
          <p:nvPr/>
        </p:nvSpPr>
        <p:spPr bwMode="auto">
          <a:xfrm>
            <a:off x="8243888" y="4552950"/>
            <a:ext cx="2873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17" name="Rectangle 45"/>
          <p:cNvSpPr>
            <a:spLocks noChangeArrowheads="1"/>
          </p:cNvSpPr>
          <p:nvPr/>
        </p:nvSpPr>
        <p:spPr bwMode="auto">
          <a:xfrm>
            <a:off x="6172200" y="3722688"/>
            <a:ext cx="2873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pic>
        <p:nvPicPr>
          <p:cNvPr id="1231918" name="Picture 46" descr="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3113088"/>
            <a:ext cx="53657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1919" name="Picture 47" descr="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2198688"/>
            <a:ext cx="53657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1920" name="Picture 48" descr="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646488"/>
            <a:ext cx="53657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1921" name="Oval 49"/>
          <p:cNvSpPr>
            <a:spLocks noChangeArrowheads="1"/>
          </p:cNvSpPr>
          <p:nvPr/>
        </p:nvSpPr>
        <p:spPr bwMode="auto">
          <a:xfrm>
            <a:off x="4191000" y="5170488"/>
            <a:ext cx="1871663" cy="576262"/>
          </a:xfrm>
          <a:prstGeom prst="ellipse">
            <a:avLst/>
          </a:prstGeom>
          <a:solidFill>
            <a:srgbClr val="99FF99"/>
          </a:solidFill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認清難中獎</a:t>
            </a:r>
          </a:p>
        </p:txBody>
      </p:sp>
      <p:cxnSp>
        <p:nvCxnSpPr>
          <p:cNvPr id="1231922" name="AutoShape 50"/>
          <p:cNvCxnSpPr>
            <a:cxnSpLocks noChangeShapeType="1"/>
            <a:endCxn id="1231921" idx="7"/>
          </p:cNvCxnSpPr>
          <p:nvPr/>
        </p:nvCxnSpPr>
        <p:spPr bwMode="auto">
          <a:xfrm rot="5400000">
            <a:off x="5115719" y="4366419"/>
            <a:ext cx="1531937" cy="187325"/>
          </a:xfrm>
          <a:prstGeom prst="curvedConnector3">
            <a:avLst>
              <a:gd name="adj1" fmla="val 93157"/>
            </a:avLst>
          </a:prstGeom>
          <a:noFill/>
          <a:ln w="5715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</p:cxnSp>
      <p:cxnSp>
        <p:nvCxnSpPr>
          <p:cNvPr id="1231923" name="AutoShape 51"/>
          <p:cNvCxnSpPr>
            <a:cxnSpLocks noChangeShapeType="1"/>
            <a:stCxn id="1231921" idx="2"/>
          </p:cNvCxnSpPr>
          <p:nvPr/>
        </p:nvCxnSpPr>
        <p:spPr bwMode="auto">
          <a:xfrm rot="10800000">
            <a:off x="3324225" y="3798888"/>
            <a:ext cx="838200" cy="1660525"/>
          </a:xfrm>
          <a:prstGeom prst="curvedConnector2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1231924" name="Rectangle 52"/>
          <p:cNvSpPr>
            <a:spLocks noChangeArrowheads="1"/>
          </p:cNvSpPr>
          <p:nvPr/>
        </p:nvSpPr>
        <p:spPr bwMode="auto">
          <a:xfrm>
            <a:off x="3352800" y="4027488"/>
            <a:ext cx="2873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_</a:t>
            </a:r>
          </a:p>
        </p:txBody>
      </p:sp>
      <p:sp>
        <p:nvSpPr>
          <p:cNvPr id="1231925" name="Rectangle 53"/>
          <p:cNvSpPr>
            <a:spLocks noChangeArrowheads="1"/>
          </p:cNvSpPr>
          <p:nvPr/>
        </p:nvSpPr>
        <p:spPr bwMode="auto">
          <a:xfrm>
            <a:off x="5562600" y="4789488"/>
            <a:ext cx="2873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pic>
        <p:nvPicPr>
          <p:cNvPr id="1231926" name="Picture 54" descr="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4789488"/>
            <a:ext cx="4572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1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1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1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31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31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31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31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31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31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31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31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31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31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31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31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31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31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31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31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31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31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31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31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31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231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231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231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231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231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231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231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231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231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231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231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231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231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231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231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231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231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231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231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231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231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231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231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231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12318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1231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1231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1231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"/>
                            </p:stCondLst>
                            <p:childTnLst>
                              <p:par>
                                <p:cTn id="15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1231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1231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1231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1231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1231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1231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500"/>
                            </p:stCondLst>
                            <p:childTnLst>
                              <p:par>
                                <p:cTn id="16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1231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1231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1231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12318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231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231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500"/>
                            </p:stCondLst>
                            <p:childTnLst>
                              <p:par>
                                <p:cTn id="19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1231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1231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1000"/>
                            </p:stCondLst>
                            <p:childTnLst>
                              <p:par>
                                <p:cTn id="19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1231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1231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1231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1231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1231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1231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1231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1231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1231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1231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500"/>
                            </p:stCondLst>
                            <p:childTnLst>
                              <p:par>
                                <p:cTn id="2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1231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1231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1231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1231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1231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1231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1231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1231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500"/>
                            </p:stCondLst>
                            <p:childTnLst>
                              <p:par>
                                <p:cTn id="2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2" dur="500" fill="hold"/>
                                        <p:tgtEl>
                                          <p:spTgt spid="1231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1231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1231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1231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4" dur="500" fill="hold"/>
                                        <p:tgtEl>
                                          <p:spTgt spid="1231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1231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500"/>
                            </p:stCondLst>
                            <p:childTnLst>
                              <p:par>
                                <p:cTn id="26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1231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1231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1231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1231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1" dur="500" fill="hold"/>
                                        <p:tgtEl>
                                          <p:spTgt spid="1231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2" dur="500" fill="hold"/>
                                        <p:tgtEl>
                                          <p:spTgt spid="1231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>
                            <p:stCondLst>
                              <p:cond delay="500"/>
                            </p:stCondLst>
                            <p:childTnLst>
                              <p:par>
                                <p:cTn id="28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6" dur="500" fill="hold"/>
                                        <p:tgtEl>
                                          <p:spTgt spid="1231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7" dur="500" fill="hold"/>
                                        <p:tgtEl>
                                          <p:spTgt spid="1231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875" grpId="0" animBg="1" autoUpdateAnimBg="0"/>
      <p:bldP spid="1231876" grpId="0" animBg="1" autoUpdateAnimBg="0"/>
      <p:bldP spid="1231878" grpId="0" animBg="1" autoUpdateAnimBg="0"/>
      <p:bldP spid="1231879" grpId="0" animBg="1" autoUpdateAnimBg="0"/>
      <p:bldP spid="1231880" grpId="0" animBg="1" autoUpdateAnimBg="0"/>
      <p:bldP spid="1231881" grpId="0" animBg="1" autoUpdateAnimBg="0"/>
      <p:bldP spid="1231887" grpId="0" animBg="1" autoUpdateAnimBg="0"/>
      <p:bldP spid="1231890" grpId="0" animBg="1" autoUpdateAnimBg="0"/>
      <p:bldP spid="1231891" grpId="0" animBg="1" autoUpdateAnimBg="0"/>
      <p:bldP spid="1231895" grpId="0" animBg="1" autoUpdateAnimBg="0"/>
      <p:bldP spid="1231897" grpId="0" animBg="1" autoUpdateAnimBg="0"/>
      <p:bldP spid="1231899" grpId="0" animBg="1" autoUpdateAnimBg="0"/>
      <p:bldP spid="1231901" grpId="0" autoUpdateAnimBg="0"/>
      <p:bldP spid="1231902" grpId="0" animBg="1" autoUpdateAnimBg="0"/>
      <p:bldP spid="1231904" grpId="0" autoUpdateAnimBg="0"/>
      <p:bldP spid="1231905" grpId="0" autoUpdateAnimBg="0"/>
      <p:bldP spid="1231906" grpId="0" autoUpdateAnimBg="0"/>
      <p:bldP spid="1231907" grpId="0" autoUpdateAnimBg="0"/>
      <p:bldP spid="1231908" grpId="0" autoUpdateAnimBg="0"/>
      <p:bldP spid="1231909" grpId="0" autoUpdateAnimBg="0"/>
      <p:bldP spid="1231910" grpId="0" autoUpdateAnimBg="0"/>
      <p:bldP spid="1231911" grpId="0" autoUpdateAnimBg="0"/>
      <p:bldP spid="1231912" grpId="0" autoUpdateAnimBg="0"/>
      <p:bldP spid="1231913" grpId="0" autoUpdateAnimBg="0"/>
      <p:bldP spid="1231914" grpId="0" autoUpdateAnimBg="0"/>
      <p:bldP spid="1231915" grpId="0" autoUpdateAnimBg="0"/>
      <p:bldP spid="1231916" grpId="0" autoUpdateAnimBg="0"/>
      <p:bldP spid="1231917" grpId="0" autoUpdateAnimBg="0"/>
      <p:bldP spid="1231921" grpId="0" animBg="1" autoUpdateAnimBg="0"/>
      <p:bldP spid="1231924" grpId="0" autoUpdateAnimBg="0"/>
      <p:bldP spid="123192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b="1" dirty="0" smtClean="0"/>
              <a:t>分析真實世界的複雜性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idx="1"/>
          </p:nvPr>
        </p:nvSpPr>
        <p:spPr>
          <a:xfrm>
            <a:off x="928662" y="1500174"/>
            <a:ext cx="7715250" cy="4500562"/>
          </a:xfrm>
        </p:spPr>
        <p:txBody>
          <a:bodyPr/>
          <a:lstStyle/>
          <a:p>
            <a:pPr eaLnBrk="1" hangingPunct="1"/>
            <a:r>
              <a:rPr lang="zh-TW" altLang="en-US" sz="2400" b="1" dirty="0" smtClean="0"/>
              <a:t>複雜性</a:t>
            </a:r>
            <a:endParaRPr lang="en-US" altLang="zh-TW" sz="2400" b="1" dirty="0" smtClean="0"/>
          </a:p>
          <a:p>
            <a:pPr lvl="1" eaLnBrk="1" hangingPunct="1"/>
            <a:r>
              <a:rPr lang="zh-TW" altLang="en-US" sz="2000" dirty="0" smtClean="0"/>
              <a:t>細節性複雜 </a:t>
            </a:r>
            <a:r>
              <a:rPr lang="en-US" altLang="zh-TW" sz="2000" dirty="0" smtClean="0"/>
              <a:t>( detailed complexity ) </a:t>
            </a:r>
            <a:r>
              <a:rPr lang="en-US" altLang="zh-TW" sz="2000" dirty="0" smtClean="0">
                <a:sym typeface="Wingdings" pitchFamily="2" charset="2"/>
              </a:rPr>
              <a:t> break-down</a:t>
            </a:r>
            <a:endParaRPr lang="en-US" altLang="zh-TW" sz="2000" dirty="0" smtClean="0"/>
          </a:p>
          <a:p>
            <a:pPr lvl="1" eaLnBrk="1" hangingPunct="1"/>
            <a:r>
              <a:rPr lang="zh-TW" altLang="en-US" sz="2000" dirty="0" smtClean="0"/>
              <a:t>動態性複雜 </a:t>
            </a:r>
            <a:r>
              <a:rPr lang="en-US" altLang="zh-TW" sz="2000" dirty="0" smtClean="0"/>
              <a:t>( dynamic complexity ) </a:t>
            </a:r>
            <a:r>
              <a:rPr lang="en-US" altLang="zh-TW" sz="2000" dirty="0" smtClean="0">
                <a:sym typeface="Wingdings" pitchFamily="2" charset="2"/>
              </a:rPr>
              <a:t> integrated</a:t>
            </a:r>
            <a:endParaRPr lang="en-US" altLang="zh-TW" sz="2000" dirty="0" smtClean="0"/>
          </a:p>
          <a:p>
            <a:pPr eaLnBrk="1" hangingPunct="1"/>
            <a:r>
              <a:rPr lang="zh-TW" altLang="en-US" sz="2400" b="1" dirty="0" smtClean="0"/>
              <a:t>系統分析法的問題</a:t>
            </a:r>
            <a:endParaRPr lang="en-US" altLang="zh-TW" sz="2400" b="1" dirty="0" smtClean="0"/>
          </a:p>
          <a:p>
            <a:pPr lvl="1" eaLnBrk="1" hangingPunct="1"/>
            <a:r>
              <a:rPr lang="zh-TW" altLang="en-US" sz="2000" dirty="0" smtClean="0"/>
              <a:t>解構式作為，只適合處理問題的片段</a:t>
            </a:r>
            <a:endParaRPr lang="en-US" altLang="zh-TW" sz="2000" dirty="0" smtClean="0"/>
          </a:p>
          <a:p>
            <a:pPr lvl="1" eaLnBrk="1" hangingPunct="1"/>
            <a:r>
              <a:rPr lang="zh-TW" altLang="en-US" sz="2000" dirty="0" smtClean="0"/>
              <a:t>無法用來解釋長時間的</a:t>
            </a:r>
            <a:r>
              <a:rPr lang="en-US" altLang="zh-TW" sz="2000" dirty="0" smtClean="0"/>
              <a:t>『</a:t>
            </a:r>
            <a:r>
              <a:rPr lang="zh-TW" altLang="en-US" sz="2000" dirty="0" smtClean="0"/>
              <a:t>整體性故障</a:t>
            </a:r>
            <a:r>
              <a:rPr lang="en-US" altLang="zh-TW" sz="2000" dirty="0" smtClean="0"/>
              <a:t>』</a:t>
            </a:r>
          </a:p>
          <a:p>
            <a:pPr lvl="1" eaLnBrk="1" hangingPunct="1"/>
            <a:r>
              <a:rPr lang="zh-TW" altLang="en-US" sz="2000" dirty="0" smtClean="0"/>
              <a:t>只能用來處理細節性複雜，無法處理動態性複雜。</a:t>
            </a:r>
          </a:p>
          <a:p>
            <a:pPr eaLnBrk="1" hangingPunct="1"/>
            <a:r>
              <a:rPr lang="zh-TW" altLang="en-US" sz="2400" b="1" dirty="0" smtClean="0"/>
              <a:t>使用比系統分析更好的方式來理解真實世界的複雜性</a:t>
            </a:r>
            <a:endParaRPr lang="en-US" altLang="zh-TW" sz="2400" b="1" dirty="0" smtClean="0"/>
          </a:p>
          <a:p>
            <a:pPr lvl="1" eaLnBrk="1" hangingPunct="1"/>
            <a:r>
              <a:rPr lang="zh-TW" altLang="en-US" sz="2000" dirty="0" smtClean="0"/>
              <a:t>當相同的行動在短期和長期有相當的不同的結果，其中必定</a:t>
            </a:r>
            <a:r>
              <a:rPr lang="zh-TW" altLang="en-US" sz="2000" b="1" u="sng" dirty="0" smtClean="0"/>
              <a:t>牽涉了動態性複雜</a:t>
            </a:r>
            <a:r>
              <a:rPr lang="zh-TW" altLang="en-US" sz="2000" dirty="0" smtClean="0"/>
              <a:t>。</a:t>
            </a:r>
          </a:p>
          <a:p>
            <a:pPr lvl="1" eaLnBrk="1" hangingPunct="1"/>
            <a:r>
              <a:rPr lang="zh-TW" altLang="en-US" sz="2000" dirty="0" smtClean="0"/>
              <a:t>尋找槓桿解 ── 用最小的反應，對系統產生最好的效果，也同時兼顧平衡狀態</a:t>
            </a:r>
            <a:endParaRPr lang="en-US" altLang="zh-TW" sz="2000" dirty="0" smtClean="0"/>
          </a:p>
        </p:txBody>
      </p:sp>
      <p:sp>
        <p:nvSpPr>
          <p:cNvPr id="503812" name="日期版面配置區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C1E4598D-BC11-4CE4-AD98-29A452FD4446}" type="datetime1">
              <a:rPr lang="zh-TW" altLang="en-US" smtClean="0">
                <a:ea typeface="新細明體" charset="-120"/>
              </a:rPr>
              <a:pPr/>
              <a:t>2011/10/31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503814" name="頁尾版面配置區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>
                <a:ea typeface="新細明體" charset="-120"/>
              </a:rPr>
              <a:t>SKM</a:t>
            </a:r>
            <a:r>
              <a:rPr lang="zh-TW" altLang="en-US" smtClean="0">
                <a:ea typeface="新細明體" charset="-120"/>
              </a:rPr>
              <a:t>期中報告 </a:t>
            </a:r>
            <a:r>
              <a:rPr lang="en-US" altLang="zh-TW" smtClean="0">
                <a:ea typeface="新細明體" charset="-120"/>
              </a:rPr>
              <a:t>(</a:t>
            </a:r>
            <a:r>
              <a:rPr lang="zh-TW" altLang="en-US" smtClean="0">
                <a:ea typeface="新細明體" charset="-120"/>
              </a:rPr>
              <a:t>第四組</a:t>
            </a:r>
            <a:r>
              <a:rPr lang="en-US" altLang="zh-TW" smtClean="0">
                <a:ea typeface="新細明體" charset="-120"/>
              </a:rPr>
              <a:t>) ─ </a:t>
            </a:r>
            <a:r>
              <a:rPr lang="zh-TW" altLang="en-US" smtClean="0">
                <a:ea typeface="新細明體" charset="-120"/>
              </a:rPr>
              <a:t>系統思考</a:t>
            </a:r>
            <a:endParaRPr lang="en-US" altLang="zh-TW" smtClean="0">
              <a:ea typeface="新細明體" charset="-120"/>
            </a:endParaRPr>
          </a:p>
        </p:txBody>
      </p:sp>
      <p:sp>
        <p:nvSpPr>
          <p:cNvPr id="503813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F8A2BD-04EE-4971-9607-089E3BBCECB3}" type="slidenum">
              <a:rPr lang="en-US" altLang="zh-TW" smtClean="0">
                <a:ea typeface="新細明體" charset="-120"/>
              </a:rPr>
              <a:pPr/>
              <a:t>3</a:t>
            </a:fld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b="1" dirty="0" smtClean="0">
                <a:solidFill>
                  <a:schemeClr val="tx1"/>
                </a:solidFill>
                <a:latin typeface="+mn-ea"/>
                <a:ea typeface="+mn-ea"/>
                <a:cs typeface="Arial Unicode MS" pitchFamily="34" charset="-120"/>
              </a:rPr>
              <a:t>系統思考 </a:t>
            </a:r>
            <a:r>
              <a:rPr lang="en-US" altLang="zh-TW" b="1" dirty="0" smtClean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(System Thinking)</a:t>
            </a:r>
            <a:endParaRPr lang="zh-TW" altLang="en-US" b="1" dirty="0" smtClean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504835" name="Rectangle 3"/>
          <p:cNvSpPr>
            <a:spLocks noGrp="1" noChangeArrowheads="1"/>
          </p:cNvSpPr>
          <p:nvPr>
            <p:ph idx="1"/>
          </p:nvPr>
        </p:nvSpPr>
        <p:spPr>
          <a:xfrm>
            <a:off x="928662" y="1643050"/>
            <a:ext cx="7500938" cy="4000500"/>
          </a:xfrm>
        </p:spPr>
        <p:txBody>
          <a:bodyPr/>
          <a:lstStyle/>
          <a:p>
            <a:pPr eaLnBrk="1" hangingPunct="1"/>
            <a:r>
              <a:rPr lang="zh-TW" altLang="en-US" sz="2400" b="1" dirty="0" smtClean="0"/>
              <a:t>來自於工程學的概念── </a:t>
            </a:r>
            <a:endParaRPr lang="en-US" altLang="zh-TW" sz="2400" b="1" dirty="0" smtClean="0"/>
          </a:p>
          <a:p>
            <a:pPr lvl="1" eaLnBrk="1" hangingPunct="1"/>
            <a:r>
              <a:rPr lang="en-US" altLang="zh-TW" sz="2000" dirty="0" smtClean="0"/>
              <a:t>『</a:t>
            </a:r>
            <a:r>
              <a:rPr lang="zh-TW" altLang="en-US" sz="2000" dirty="0" smtClean="0"/>
              <a:t>系統動力學</a:t>
            </a:r>
            <a:r>
              <a:rPr lang="en-US" altLang="zh-TW" sz="2000" dirty="0" smtClean="0"/>
              <a:t>』( System Dynamics</a:t>
            </a:r>
            <a:r>
              <a:rPr lang="en-US" altLang="zh-TW" sz="2000" b="1" dirty="0" smtClean="0"/>
              <a:t>)</a:t>
            </a:r>
          </a:p>
          <a:p>
            <a:pPr lvl="1" eaLnBrk="1" hangingPunct="1"/>
            <a:r>
              <a:rPr lang="zh-TW" altLang="en-US" sz="2000" dirty="0" smtClean="0"/>
              <a:t>引用工程控制論的回饋機制 </a:t>
            </a:r>
            <a:r>
              <a:rPr lang="en-US" altLang="zh-TW" sz="2000" dirty="0" smtClean="0"/>
              <a:t>( feedback )</a:t>
            </a:r>
          </a:p>
          <a:p>
            <a:pPr eaLnBrk="1" hangingPunct="1"/>
            <a:r>
              <a:rPr lang="en-US" altLang="zh-TW" sz="2400" b="1" dirty="0" smtClean="0"/>
              <a:t> </a:t>
            </a:r>
            <a:r>
              <a:rPr lang="zh-TW" altLang="en-US" sz="2400" b="1" dirty="0" smtClean="0"/>
              <a:t>以</a:t>
            </a:r>
            <a:r>
              <a:rPr lang="en-US" altLang="zh-TW" sz="2400" b="1" dirty="0" smtClean="0"/>
              <a:t>『</a:t>
            </a:r>
            <a:r>
              <a:rPr lang="zh-TW" altLang="en-US" sz="2400" b="1" dirty="0" smtClean="0"/>
              <a:t>系統</a:t>
            </a:r>
            <a:r>
              <a:rPr lang="en-US" altLang="zh-TW" sz="2400" b="1" dirty="0" smtClean="0"/>
              <a:t>』</a:t>
            </a:r>
            <a:r>
              <a:rPr lang="zh-TW" altLang="en-US" sz="2400" b="1" dirty="0" smtClean="0"/>
              <a:t> 構面來看事情 ，探討</a:t>
            </a:r>
            <a:r>
              <a:rPr lang="en-US" altLang="zh-TW" sz="2400" b="1" dirty="0" smtClean="0"/>
              <a:t>『</a:t>
            </a:r>
            <a:r>
              <a:rPr lang="zh-TW" altLang="en-US" sz="2400" b="1" dirty="0" smtClean="0"/>
              <a:t>整體性故障</a:t>
            </a:r>
            <a:r>
              <a:rPr lang="en-US" altLang="zh-TW" sz="2400" b="1" dirty="0" smtClean="0"/>
              <a:t>』</a:t>
            </a:r>
          </a:p>
          <a:p>
            <a:pPr lvl="1" eaLnBrk="1" hangingPunct="1"/>
            <a:r>
              <a:rPr lang="zh-TW" altLang="en-US" sz="2000" dirty="0" smtClean="0"/>
              <a:t>避免以偏蓋全、以管窺天</a:t>
            </a:r>
            <a:endParaRPr lang="en-US" altLang="zh-TW" sz="2000" dirty="0" smtClean="0"/>
          </a:p>
          <a:p>
            <a:pPr eaLnBrk="1" hangingPunct="1"/>
            <a:r>
              <a:rPr lang="zh-TW" altLang="en-US" sz="2400" b="1" dirty="0" smtClean="0"/>
              <a:t>幫助清楚的看見複雜事件背後運作的簡單</a:t>
            </a:r>
            <a:r>
              <a:rPr lang="zh-TW" altLang="en-US" sz="2400" b="1" u="sng" dirty="0" smtClean="0">
                <a:solidFill>
                  <a:srgbClr val="FF0000"/>
                </a:solidFill>
              </a:rPr>
              <a:t>結構</a:t>
            </a:r>
            <a:r>
              <a:rPr lang="zh-TW" altLang="en-US" sz="2400" b="1" dirty="0" smtClean="0"/>
              <a:t>。</a:t>
            </a:r>
          </a:p>
          <a:p>
            <a:pPr lvl="1" eaLnBrk="1" hangingPunct="1"/>
            <a:r>
              <a:rPr lang="zh-TW" altLang="en-US" sz="2000" dirty="0" smtClean="0"/>
              <a:t>觀察一連串的變化過程，而非片段的一幕一幕的個別事件。</a:t>
            </a:r>
          </a:p>
          <a:p>
            <a:pPr lvl="1" eaLnBrk="1" hangingPunct="1"/>
            <a:r>
              <a:rPr lang="zh-TW" altLang="en-US" sz="2000" dirty="0" smtClean="0"/>
              <a:t>要看因果的動環，而非線段式的因果關係。</a:t>
            </a:r>
            <a:endParaRPr lang="en-US" altLang="zh-TW" sz="2000" dirty="0" smtClean="0"/>
          </a:p>
          <a:p>
            <a:pPr eaLnBrk="1" hangingPunct="1"/>
            <a:r>
              <a:rPr lang="zh-TW" altLang="en-US" sz="2400" b="1" dirty="0" smtClean="0"/>
              <a:t>長遠的視野</a:t>
            </a:r>
            <a:endParaRPr lang="en-US" altLang="zh-TW" sz="2400" b="1" dirty="0" smtClean="0"/>
          </a:p>
          <a:p>
            <a:pPr lvl="1" eaLnBrk="1" hangingPunct="1"/>
            <a:r>
              <a:rPr lang="zh-TW" altLang="en-US" sz="2000" dirty="0" smtClean="0"/>
              <a:t>短期內不重要的影響力往往會被忽視，它們只會長期之後回來纏著你。</a:t>
            </a:r>
          </a:p>
        </p:txBody>
      </p:sp>
      <p:sp>
        <p:nvSpPr>
          <p:cNvPr id="504836" name="日期版面配置區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D9875F29-5437-4009-9020-176981A7775C}" type="datetime1">
              <a:rPr lang="zh-TW" altLang="en-US" smtClean="0">
                <a:ea typeface="新細明體" charset="-120"/>
              </a:rPr>
              <a:pPr/>
              <a:t>2011/10/31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504838" name="頁尾版面配置區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>
                <a:ea typeface="新細明體" charset="-120"/>
              </a:rPr>
              <a:t>SKM</a:t>
            </a:r>
            <a:r>
              <a:rPr lang="zh-TW" altLang="en-US" smtClean="0">
                <a:ea typeface="新細明體" charset="-120"/>
              </a:rPr>
              <a:t>期中報告 </a:t>
            </a:r>
            <a:r>
              <a:rPr lang="en-US" altLang="zh-TW" smtClean="0">
                <a:ea typeface="新細明體" charset="-120"/>
              </a:rPr>
              <a:t>(</a:t>
            </a:r>
            <a:r>
              <a:rPr lang="zh-TW" altLang="en-US" smtClean="0">
                <a:ea typeface="新細明體" charset="-120"/>
              </a:rPr>
              <a:t>第四組</a:t>
            </a:r>
            <a:r>
              <a:rPr lang="en-US" altLang="zh-TW" smtClean="0">
                <a:ea typeface="新細明體" charset="-120"/>
              </a:rPr>
              <a:t>) ─ </a:t>
            </a:r>
            <a:r>
              <a:rPr lang="zh-TW" altLang="en-US" smtClean="0">
                <a:ea typeface="新細明體" charset="-120"/>
              </a:rPr>
              <a:t>系統思考</a:t>
            </a:r>
            <a:endParaRPr lang="en-US" altLang="zh-TW" smtClean="0">
              <a:ea typeface="新細明體" charset="-120"/>
            </a:endParaRPr>
          </a:p>
        </p:txBody>
      </p:sp>
      <p:sp>
        <p:nvSpPr>
          <p:cNvPr id="504837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A26D53-73EC-42FD-A7D4-6C993C71038A}" type="slidenum">
              <a:rPr lang="en-US" altLang="zh-TW" smtClean="0">
                <a:ea typeface="新細明體" charset="-120"/>
              </a:rPr>
              <a:pPr/>
              <a:t>4</a:t>
            </a:fld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DE08E6-030E-44FF-9B6B-2348E63F015B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79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</a:rPr>
              <a:t>系統思考圖</a:t>
            </a:r>
          </a:p>
        </p:txBody>
      </p:sp>
      <p:sp>
        <p:nvSpPr>
          <p:cNvPr id="481284" name="Oval 3"/>
          <p:cNvSpPr>
            <a:spLocks noChangeArrowheads="1"/>
          </p:cNvSpPr>
          <p:nvPr/>
        </p:nvSpPr>
        <p:spPr bwMode="auto">
          <a:xfrm>
            <a:off x="777844" y="2590812"/>
            <a:ext cx="2406650" cy="208597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81285" name="Rectangle 4"/>
          <p:cNvSpPr>
            <a:spLocks noChangeArrowheads="1"/>
          </p:cNvSpPr>
          <p:nvPr/>
        </p:nvSpPr>
        <p:spPr bwMode="auto">
          <a:xfrm>
            <a:off x="2924144" y="3405199"/>
            <a:ext cx="457200" cy="4572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/>
            <a:r>
              <a:rPr lang="en-US" altLang="zh-TW" sz="2800" b="1">
                <a:latin typeface="華康楷書體W5" pitchFamily="49" charset="-120"/>
                <a:ea typeface="華康楷書體W5" pitchFamily="49" charset="-120"/>
              </a:rPr>
              <a:t>B</a:t>
            </a:r>
          </a:p>
        </p:txBody>
      </p:sp>
      <p:sp>
        <p:nvSpPr>
          <p:cNvPr id="481286" name="Rectangle 5"/>
          <p:cNvSpPr>
            <a:spLocks noChangeArrowheads="1"/>
          </p:cNvSpPr>
          <p:nvPr/>
        </p:nvSpPr>
        <p:spPr bwMode="auto">
          <a:xfrm>
            <a:off x="587344" y="3405199"/>
            <a:ext cx="457200" cy="4572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/>
            <a:r>
              <a:rPr lang="en-US" altLang="zh-TW" sz="2800" b="1">
                <a:latin typeface="華康楷書體W5" pitchFamily="49" charset="-120"/>
                <a:ea typeface="華康楷書體W5" pitchFamily="49" charset="-120"/>
              </a:rPr>
              <a:t>D</a:t>
            </a:r>
          </a:p>
        </p:txBody>
      </p:sp>
      <p:sp>
        <p:nvSpPr>
          <p:cNvPr id="481287" name="Line 6"/>
          <p:cNvSpPr>
            <a:spLocks noChangeShapeType="1"/>
          </p:cNvSpPr>
          <p:nvPr/>
        </p:nvSpPr>
        <p:spPr bwMode="auto">
          <a:xfrm rot="9600000">
            <a:off x="828644" y="3862399"/>
            <a:ext cx="1588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81288" name="Rectangle 7"/>
          <p:cNvSpPr>
            <a:spLocks noChangeArrowheads="1"/>
          </p:cNvSpPr>
          <p:nvPr/>
        </p:nvSpPr>
        <p:spPr bwMode="auto">
          <a:xfrm>
            <a:off x="1752569" y="4408499"/>
            <a:ext cx="457200" cy="4572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/>
            <a:r>
              <a:rPr lang="en-US" altLang="zh-TW" sz="2800" b="1">
                <a:latin typeface="華康楷書體W5" pitchFamily="49" charset="-120"/>
                <a:ea typeface="華康楷書體W5" pitchFamily="49" charset="-120"/>
              </a:rPr>
              <a:t>C</a:t>
            </a:r>
          </a:p>
        </p:txBody>
      </p:sp>
      <p:sp>
        <p:nvSpPr>
          <p:cNvPr id="481289" name="Line 8"/>
          <p:cNvSpPr>
            <a:spLocks noChangeShapeType="1"/>
          </p:cNvSpPr>
          <p:nvPr/>
        </p:nvSpPr>
        <p:spPr bwMode="auto">
          <a:xfrm rot="5100000">
            <a:off x="2313750" y="4572806"/>
            <a:ext cx="1587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81290" name="Rectangle 9"/>
          <p:cNvSpPr>
            <a:spLocks noChangeArrowheads="1"/>
          </p:cNvSpPr>
          <p:nvPr/>
        </p:nvSpPr>
        <p:spPr bwMode="auto">
          <a:xfrm>
            <a:off x="1752569" y="2351099"/>
            <a:ext cx="457200" cy="4572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/>
            <a:r>
              <a:rPr lang="en-US" altLang="zh-TW" sz="2800" b="1">
                <a:latin typeface="華康楷書體W5" pitchFamily="49" charset="-120"/>
                <a:ea typeface="華康楷書體W5" pitchFamily="49" charset="-120"/>
              </a:rPr>
              <a:t>A</a:t>
            </a:r>
          </a:p>
        </p:txBody>
      </p:sp>
      <p:sp>
        <p:nvSpPr>
          <p:cNvPr id="481291" name="Line 10"/>
          <p:cNvSpPr>
            <a:spLocks noChangeShapeType="1"/>
          </p:cNvSpPr>
          <p:nvPr/>
        </p:nvSpPr>
        <p:spPr bwMode="auto">
          <a:xfrm rot="15240000" flipH="1">
            <a:off x="1690657" y="2552712"/>
            <a:ext cx="0" cy="10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81292" name="Line 11"/>
          <p:cNvSpPr>
            <a:spLocks noChangeShapeType="1"/>
          </p:cNvSpPr>
          <p:nvPr/>
        </p:nvSpPr>
        <p:spPr bwMode="auto">
          <a:xfrm rot="-9300000" flipH="1" flipV="1">
            <a:off x="3101944" y="3317887"/>
            <a:ext cx="84138" cy="746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587344" y="4103699"/>
            <a:ext cx="228600" cy="228600"/>
            <a:chOff x="3744" y="1056"/>
            <a:chExt cx="192" cy="192"/>
          </a:xfrm>
        </p:grpSpPr>
        <p:sp>
          <p:nvSpPr>
            <p:cNvPr id="481308" name="Oval 13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1309" name="Line 14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1310" name="Line 15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481307" name="Line 18"/>
          <p:cNvSpPr>
            <a:spLocks noChangeAspect="1" noChangeShapeType="1"/>
          </p:cNvSpPr>
          <p:nvPr/>
        </p:nvSpPr>
        <p:spPr bwMode="auto">
          <a:xfrm rot="16200000">
            <a:off x="2633632" y="4743462"/>
            <a:ext cx="0" cy="225425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3101944" y="2884499"/>
            <a:ext cx="228600" cy="228600"/>
            <a:chOff x="3744" y="1056"/>
            <a:chExt cx="192" cy="192"/>
          </a:xfrm>
        </p:grpSpPr>
        <p:sp>
          <p:nvSpPr>
            <p:cNvPr id="481304" name="Line 21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1305" name="Line 22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481302" name="Line 25"/>
          <p:cNvSpPr>
            <a:spLocks noChangeAspect="1" noChangeShapeType="1"/>
          </p:cNvSpPr>
          <p:nvPr/>
        </p:nvSpPr>
        <p:spPr bwMode="auto">
          <a:xfrm rot="16200000">
            <a:off x="1414432" y="2381262"/>
            <a:ext cx="0" cy="225425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81297" name="Text Box 26"/>
          <p:cNvSpPr txBox="1">
            <a:spLocks noChangeArrowheads="1"/>
          </p:cNvSpPr>
          <p:nvPr/>
        </p:nvSpPr>
        <p:spPr bwMode="auto">
          <a:xfrm>
            <a:off x="1527144" y="3201999"/>
            <a:ext cx="914400" cy="860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行為因果</a:t>
            </a:r>
            <a:endParaRPr lang="zh-TW" altLang="en-US" sz="24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81298" name="Text Box 27"/>
          <p:cNvSpPr txBox="1">
            <a:spLocks noChangeArrowheads="1"/>
          </p:cNvSpPr>
          <p:nvPr/>
        </p:nvSpPr>
        <p:spPr bwMode="auto">
          <a:xfrm>
            <a:off x="3786150" y="1000108"/>
            <a:ext cx="5357850" cy="5447645"/>
          </a:xfrm>
          <a:prstGeom prst="rect">
            <a:avLst/>
          </a:prstGeom>
          <a:solidFill>
            <a:schemeClr val="bg2"/>
          </a:solidFill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98438" indent="-198438" defTabSz="762000" eaLnBrk="0" hangingPunct="0">
              <a:buFontTx/>
              <a:buChar char="•"/>
            </a:pPr>
            <a:r>
              <a:rPr lang="zh-TW" altLang="en-US" sz="2600" b="1" dirty="0">
                <a:latin typeface="Times New Roman" pitchFamily="18" charset="0"/>
                <a:ea typeface="標楷體" pitchFamily="65" charset="-120"/>
              </a:rPr>
              <a:t>關注動態循環的關鍵影響關係</a:t>
            </a:r>
            <a:r>
              <a:rPr lang="en-US" altLang="zh-TW" sz="2600" b="1" dirty="0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600" b="1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非發生順序</a:t>
            </a:r>
            <a:r>
              <a:rPr lang="zh-TW" altLang="en-US" sz="2600" b="1" dirty="0">
                <a:latin typeface="Times New Roman" pitchFamily="18" charset="0"/>
                <a:ea typeface="標楷體" pitchFamily="65" charset="-120"/>
              </a:rPr>
              <a:t>之關係</a:t>
            </a:r>
            <a:r>
              <a:rPr lang="en-US" altLang="zh-TW" sz="2600" b="1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2600" b="1" dirty="0">
                <a:latin typeface="Times New Roman" pitchFamily="18" charset="0"/>
                <a:ea typeface="標楷體" pitchFamily="65" charset="-120"/>
              </a:rPr>
              <a:t>。</a:t>
            </a:r>
          </a:p>
          <a:p>
            <a:pPr marL="198438" indent="-198438" defTabSz="762000" eaLnBrk="0" hangingPunct="0">
              <a:buFontTx/>
              <a:buChar char="•"/>
            </a:pPr>
            <a:r>
              <a:rPr lang="zh-TW" altLang="en-US" sz="2600" b="1" dirty="0">
                <a:latin typeface="Times New Roman" pitchFamily="18" charset="0"/>
                <a:ea typeface="標楷體" pitchFamily="65" charset="-120"/>
              </a:rPr>
              <a:t>影響關係是指當某因素增量時，將導致其他因素產生增量或減量的變化。</a:t>
            </a:r>
          </a:p>
          <a:p>
            <a:pPr marL="198438" indent="-198438" defTabSz="762000" eaLnBrk="0" hangingPunct="0">
              <a:buFontTx/>
              <a:buChar char="•"/>
            </a:pPr>
            <a:r>
              <a:rPr lang="zh-TW" altLang="en-US" sz="2600" b="1" dirty="0">
                <a:latin typeface="Times New Roman" pitchFamily="18" charset="0"/>
                <a:ea typeface="標楷體" pitchFamily="65" charset="-120"/>
              </a:rPr>
              <a:t>變數命名常為正向名詞。</a:t>
            </a:r>
          </a:p>
          <a:p>
            <a:pPr marL="198438" indent="-198438" defTabSz="762000" eaLnBrk="0" hangingPunct="0">
              <a:buFontTx/>
              <a:buChar char="•"/>
            </a:pPr>
            <a:r>
              <a:rPr lang="zh-TW" altLang="en-US" sz="2600" b="1" dirty="0">
                <a:latin typeface="Times New Roman" pitchFamily="18" charset="0"/>
                <a:ea typeface="標楷體" pitchFamily="65" charset="-120"/>
              </a:rPr>
              <a:t>  </a:t>
            </a:r>
            <a:r>
              <a:rPr lang="zh-TW" altLang="en-US" sz="2600" b="1" dirty="0" smtClean="0">
                <a:latin typeface="Times New Roman" pitchFamily="18" charset="0"/>
                <a:ea typeface="標楷體" pitchFamily="65" charset="-120"/>
              </a:rPr>
              <a:t>         用以表示</a:t>
            </a:r>
            <a:r>
              <a:rPr lang="en-US" altLang="zh-TW" sz="2600" b="1" dirty="0" smtClean="0">
                <a:latin typeface="Times New Roman" pitchFamily="18" charset="0"/>
                <a:ea typeface="標楷體" pitchFamily="65" charset="-120"/>
              </a:rPr>
              <a:t>『</a:t>
            </a:r>
            <a:r>
              <a:rPr lang="zh-TW" altLang="en-US" sz="2600" b="1" dirty="0">
                <a:latin typeface="Times New Roman" pitchFamily="18" charset="0"/>
                <a:ea typeface="標楷體" pitchFamily="65" charset="-120"/>
              </a:rPr>
              <a:t>導致</a:t>
            </a:r>
            <a:r>
              <a:rPr lang="en-US" altLang="zh-TW" sz="2600" b="1" dirty="0">
                <a:latin typeface="Times New Roman" pitchFamily="18" charset="0"/>
                <a:ea typeface="標楷體" pitchFamily="65" charset="-120"/>
              </a:rPr>
              <a:t>』 </a:t>
            </a:r>
            <a:r>
              <a:rPr lang="zh-TW" altLang="en-US" sz="2600" b="1" dirty="0" smtClean="0">
                <a:latin typeface="Times New Roman" pitchFamily="18" charset="0"/>
                <a:ea typeface="標楷體" pitchFamily="65" charset="-120"/>
              </a:rPr>
              <a:t>。</a:t>
            </a:r>
            <a:endParaRPr lang="en-US" altLang="zh-TW" sz="2600" b="1" dirty="0" smtClean="0">
              <a:latin typeface="Times New Roman" pitchFamily="18" charset="0"/>
              <a:ea typeface="標楷體" pitchFamily="65" charset="-120"/>
            </a:endParaRPr>
          </a:p>
          <a:p>
            <a:pPr marL="198438" indent="-198438" defTabSz="762000" eaLnBrk="0" hangingPunct="0">
              <a:buFontTx/>
              <a:buChar char="•"/>
            </a:pPr>
            <a:r>
              <a:rPr lang="en-US" altLang="zh-TW" sz="2600" b="1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3600" b="1" dirty="0" smtClean="0">
                <a:latin typeface="Times New Roman" pitchFamily="18" charset="0"/>
                <a:ea typeface="標楷體" pitchFamily="65" charset="-120"/>
              </a:rPr>
              <a:t>+</a:t>
            </a:r>
            <a:r>
              <a:rPr lang="zh-TW" altLang="en-US" sz="2600" b="1" dirty="0" smtClean="0">
                <a:latin typeface="Times New Roman" pitchFamily="18" charset="0"/>
                <a:ea typeface="標楷體" pitchFamily="65" charset="-120"/>
              </a:rPr>
              <a:t>用以表示例如當</a:t>
            </a:r>
            <a:r>
              <a:rPr lang="en-US" altLang="zh-TW" sz="2600" b="1" dirty="0" smtClean="0">
                <a:latin typeface="Times New Roman" pitchFamily="18" charset="0"/>
                <a:ea typeface="標楷體" pitchFamily="65" charset="-120"/>
              </a:rPr>
              <a:t>A</a:t>
            </a:r>
            <a:r>
              <a:rPr lang="zh-TW" altLang="en-US" sz="2600" b="1" dirty="0" smtClean="0">
                <a:latin typeface="Times New Roman" pitchFamily="18" charset="0"/>
                <a:ea typeface="標楷體" pitchFamily="65" charset="-120"/>
              </a:rPr>
              <a:t>有一個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△</a:t>
            </a:r>
            <a:r>
              <a:rPr lang="en-US" altLang="zh-TW" sz="2600" b="1" dirty="0" smtClean="0">
                <a:latin typeface="標楷體" pitchFamily="65" charset="-120"/>
                <a:ea typeface="標楷體" pitchFamily="65" charset="-120"/>
              </a:rPr>
              <a:t>A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sz="2600" b="1" dirty="0" smtClean="0">
                <a:latin typeface="Times New Roman" pitchFamily="18" charset="0"/>
                <a:ea typeface="標楷體" pitchFamily="65" charset="-120"/>
              </a:rPr>
              <a:t>增量時</a:t>
            </a:r>
            <a:r>
              <a:rPr lang="en-US" altLang="zh-TW" sz="2600" b="1" dirty="0" smtClean="0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600" b="1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自變數習慣以增量來看</a:t>
            </a:r>
            <a:r>
              <a:rPr lang="en-US" altLang="zh-TW" sz="2600" b="1" dirty="0" smtClean="0">
                <a:latin typeface="Times New Roman" pitchFamily="18" charset="0"/>
                <a:ea typeface="標楷體" pitchFamily="65" charset="-120"/>
              </a:rPr>
              <a:t>) </a:t>
            </a:r>
            <a:r>
              <a:rPr lang="zh-TW" altLang="en-US" sz="2600" b="1" dirty="0" smtClean="0">
                <a:latin typeface="Times New Roman" pitchFamily="18" charset="0"/>
                <a:ea typeface="標楷體" pitchFamily="65" charset="-120"/>
              </a:rPr>
              <a:t>，</a:t>
            </a:r>
            <a:r>
              <a:rPr lang="zh-TW" altLang="en-US" sz="2600" b="1" dirty="0">
                <a:latin typeface="Times New Roman" pitchFamily="18" charset="0"/>
                <a:ea typeface="標楷體" pitchFamily="65" charset="-120"/>
              </a:rPr>
              <a:t>就導致</a:t>
            </a:r>
            <a:r>
              <a:rPr lang="en-US" altLang="zh-TW" sz="2600" b="1" dirty="0"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2600" b="1" dirty="0" smtClean="0">
                <a:latin typeface="Times New Roman" pitchFamily="18" charset="0"/>
                <a:ea typeface="標楷體" pitchFamily="65" charset="-120"/>
              </a:rPr>
              <a:t>也有一個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△</a:t>
            </a:r>
            <a:r>
              <a:rPr lang="en-US" altLang="zh-TW" sz="2600" b="1" dirty="0" smtClean="0">
                <a:latin typeface="標楷體" pitchFamily="65" charset="-120"/>
                <a:ea typeface="標楷體" pitchFamily="65" charset="-120"/>
              </a:rPr>
              <a:t>B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sz="2600" b="1" dirty="0" smtClean="0">
                <a:latin typeface="Times New Roman" pitchFamily="18" charset="0"/>
                <a:ea typeface="標楷體" pitchFamily="65" charset="-120"/>
              </a:rPr>
              <a:t>增量。</a:t>
            </a:r>
            <a:endParaRPr lang="en-US" altLang="zh-TW" sz="2600" b="1" dirty="0" smtClean="0">
              <a:latin typeface="Times New Roman" pitchFamily="18" charset="0"/>
              <a:ea typeface="標楷體" pitchFamily="65" charset="-120"/>
            </a:endParaRPr>
          </a:p>
          <a:p>
            <a:pPr marL="198438" indent="-198438" defTabSz="762000" eaLnBrk="0" hangingPunct="0">
              <a:buFontTx/>
              <a:buChar char="•"/>
            </a:pPr>
            <a:r>
              <a:rPr lang="zh-TW" altLang="en-US" sz="2600" b="1" dirty="0" smtClean="0">
                <a:latin typeface="Times New Roman" pitchFamily="18" charset="0"/>
                <a:ea typeface="標楷體" pitchFamily="65" charset="-120"/>
              </a:rPr>
              <a:t>     用以表示例如當</a:t>
            </a:r>
            <a:r>
              <a:rPr lang="en-US" altLang="zh-TW" sz="2600" b="1" dirty="0" smtClean="0"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2600" b="1" dirty="0" smtClean="0">
                <a:latin typeface="Times New Roman" pitchFamily="18" charset="0"/>
                <a:ea typeface="標楷體" pitchFamily="65" charset="-120"/>
              </a:rPr>
              <a:t>有一個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△</a:t>
            </a:r>
            <a:r>
              <a:rPr lang="en-US" altLang="zh-TW" sz="2600" b="1" dirty="0" smtClean="0">
                <a:latin typeface="標楷體" pitchFamily="65" charset="-120"/>
                <a:ea typeface="標楷體" pitchFamily="65" charset="-120"/>
              </a:rPr>
              <a:t>B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 的</a:t>
            </a:r>
            <a:r>
              <a:rPr lang="zh-TW" altLang="en-US" sz="2600" b="1" dirty="0" smtClean="0">
                <a:latin typeface="Times New Roman" pitchFamily="18" charset="0"/>
                <a:ea typeface="標楷體" pitchFamily="65" charset="-120"/>
              </a:rPr>
              <a:t>增量時</a:t>
            </a:r>
            <a:r>
              <a:rPr lang="en-US" altLang="zh-TW" sz="2600" b="1" dirty="0" smtClean="0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600" b="1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自變數習慣以增量來看</a:t>
            </a:r>
            <a:r>
              <a:rPr lang="en-US" altLang="zh-TW" sz="2600" b="1" dirty="0" smtClean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2600" b="1" dirty="0" smtClean="0">
                <a:latin typeface="Times New Roman" pitchFamily="18" charset="0"/>
                <a:ea typeface="標楷體" pitchFamily="65" charset="-120"/>
              </a:rPr>
              <a:t>，</a:t>
            </a:r>
            <a:r>
              <a:rPr lang="zh-TW" altLang="en-US" sz="2600" b="1" dirty="0">
                <a:latin typeface="Times New Roman" pitchFamily="18" charset="0"/>
                <a:ea typeface="標楷體" pitchFamily="65" charset="-120"/>
              </a:rPr>
              <a:t>就導致</a:t>
            </a:r>
            <a:r>
              <a:rPr lang="en-US" altLang="zh-TW" sz="2600" b="1" dirty="0" smtClean="0">
                <a:latin typeface="Times New Roman" pitchFamily="18" charset="0"/>
                <a:ea typeface="標楷體" pitchFamily="65" charset="-120"/>
              </a:rPr>
              <a:t>C</a:t>
            </a:r>
            <a:r>
              <a:rPr lang="zh-TW" altLang="en-US" sz="2600" b="1" dirty="0" smtClean="0">
                <a:latin typeface="Times New Roman" pitchFamily="18" charset="0"/>
                <a:ea typeface="標楷體" pitchFamily="65" charset="-120"/>
              </a:rPr>
              <a:t>有一個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△</a:t>
            </a:r>
            <a:r>
              <a:rPr lang="en-US" altLang="zh-TW" sz="2600" b="1" dirty="0" smtClean="0">
                <a:latin typeface="標楷體" pitchFamily="65" charset="-120"/>
                <a:ea typeface="標楷體" pitchFamily="65" charset="-120"/>
              </a:rPr>
              <a:t>C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sz="2600" b="1" dirty="0" smtClean="0">
                <a:latin typeface="Times New Roman" pitchFamily="18" charset="0"/>
                <a:ea typeface="標楷體" pitchFamily="65" charset="-120"/>
              </a:rPr>
              <a:t>減量。</a:t>
            </a:r>
            <a:endParaRPr lang="zh-TW" altLang="en-US" sz="2600" b="1" dirty="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481299" name="Line 29"/>
          <p:cNvSpPr>
            <a:spLocks noChangeShapeType="1"/>
          </p:cNvSpPr>
          <p:nvPr/>
        </p:nvSpPr>
        <p:spPr bwMode="auto">
          <a:xfrm>
            <a:off x="4143372" y="3643314"/>
            <a:ext cx="685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81300" name="Text Box 1053"/>
          <p:cNvSpPr txBox="1">
            <a:spLocks noChangeArrowheads="1"/>
          </p:cNvSpPr>
          <p:nvPr/>
        </p:nvSpPr>
        <p:spPr bwMode="auto">
          <a:xfrm>
            <a:off x="214282" y="5072074"/>
            <a:ext cx="2495550" cy="94615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zh-TW" altLang="en-US" sz="2000" b="1">
                <a:ea typeface="標楷體" pitchFamily="65" charset="-120"/>
              </a:rPr>
              <a:t>關鍵影響關係包含：</a:t>
            </a:r>
          </a:p>
          <a:p>
            <a:pPr marL="457200" indent="-457200"/>
            <a:r>
              <a:rPr lang="en-US" altLang="zh-TW">
                <a:ea typeface="標楷體" pitchFamily="65" charset="-120"/>
              </a:rPr>
              <a:t>1. </a:t>
            </a:r>
            <a:r>
              <a:rPr lang="zh-TW" altLang="en-US">
                <a:ea typeface="標楷體" pitchFamily="65" charset="-120"/>
              </a:rPr>
              <a:t>事實的因果關係或；</a:t>
            </a:r>
          </a:p>
          <a:p>
            <a:pPr marL="457200" indent="-457200"/>
            <a:r>
              <a:rPr kumimoji="0" lang="en-US" altLang="zh-TW">
                <a:ea typeface="標楷體" pitchFamily="65" charset="-120"/>
              </a:rPr>
              <a:t>2. </a:t>
            </a:r>
            <a:r>
              <a:rPr kumimoji="0" lang="zh-TW" altLang="en-US">
                <a:ea typeface="標楷體" pitchFamily="65" charset="-120"/>
              </a:rPr>
              <a:t>就問題的對</a:t>
            </a:r>
            <a:r>
              <a:rPr lang="zh-TW" altLang="en-US">
                <a:ea typeface="標楷體" pitchFamily="65" charset="-120"/>
              </a:rPr>
              <a:t>策關係。</a:t>
            </a:r>
          </a:p>
        </p:txBody>
      </p:sp>
      <p:sp>
        <p:nvSpPr>
          <p:cNvPr id="34" name="Line 18"/>
          <p:cNvSpPr>
            <a:spLocks noChangeAspect="1" noChangeShapeType="1"/>
          </p:cNvSpPr>
          <p:nvPr/>
        </p:nvSpPr>
        <p:spPr bwMode="auto">
          <a:xfrm rot="16200000">
            <a:off x="4256085" y="5245113"/>
            <a:ext cx="0" cy="225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357166"/>
            <a:ext cx="7772400" cy="1143000"/>
          </a:xfrm>
        </p:spPr>
        <p:txBody>
          <a:bodyPr/>
          <a:lstStyle/>
          <a:p>
            <a:pPr eaLnBrk="1" hangingPunct="1"/>
            <a:r>
              <a:rPr lang="zh-TW" altLang="en-US" b="1" dirty="0" smtClean="0">
                <a:solidFill>
                  <a:schemeClr val="tx1"/>
                </a:solidFill>
              </a:rPr>
              <a:t>系統思考圖的基本元件</a:t>
            </a:r>
          </a:p>
        </p:txBody>
      </p:sp>
      <p:sp>
        <p:nvSpPr>
          <p:cNvPr id="505859" name="Rectangle 3"/>
          <p:cNvSpPr>
            <a:spLocks noGrp="1" noChangeArrowheads="1"/>
          </p:cNvSpPr>
          <p:nvPr>
            <p:ph idx="1"/>
          </p:nvPr>
        </p:nvSpPr>
        <p:spPr>
          <a:xfrm>
            <a:off x="857224" y="1571612"/>
            <a:ext cx="7786688" cy="4572000"/>
          </a:xfrm>
        </p:spPr>
        <p:txBody>
          <a:bodyPr/>
          <a:lstStyle/>
          <a:p>
            <a:pPr eaLnBrk="1" hangingPunct="1"/>
            <a:r>
              <a:rPr lang="zh-TW" altLang="en-US" sz="2000" b="1" dirty="0" smtClean="0"/>
              <a:t>回饋環路</a:t>
            </a:r>
          </a:p>
          <a:p>
            <a:pPr lvl="1" eaLnBrk="1" hangingPunct="1"/>
            <a:r>
              <a:rPr lang="zh-TW" altLang="en-US" sz="1800" b="1" dirty="0" smtClean="0"/>
              <a:t>增強環路</a:t>
            </a:r>
            <a:r>
              <a:rPr lang="en-US" altLang="zh-TW" sz="1800" b="1" dirty="0" smtClean="0"/>
              <a:t>(reinforcing feedback)</a:t>
            </a:r>
          </a:p>
          <a:p>
            <a:pPr lvl="2" eaLnBrk="1" hangingPunct="1"/>
            <a:r>
              <a:rPr lang="zh-TW" altLang="en-US" sz="1600" dirty="0" smtClean="0"/>
              <a:t>改變系統的力量，是不斷增強的回饋</a:t>
            </a:r>
          </a:p>
          <a:p>
            <a:pPr lvl="2" eaLnBrk="1" hangingPunct="1"/>
            <a:r>
              <a:rPr lang="zh-TW" altLang="en-US" sz="1600" dirty="0" smtClean="0"/>
              <a:t>雪球效應</a:t>
            </a:r>
          </a:p>
          <a:p>
            <a:pPr lvl="2" eaLnBrk="1" hangingPunct="1"/>
            <a:r>
              <a:rPr lang="zh-TW" altLang="en-US" sz="1600" dirty="0" smtClean="0"/>
              <a:t>自我實現預言</a:t>
            </a:r>
          </a:p>
          <a:p>
            <a:pPr lvl="1" eaLnBrk="1" hangingPunct="1"/>
            <a:r>
              <a:rPr lang="zh-TW" altLang="en-US" sz="1800" b="1" dirty="0" smtClean="0"/>
              <a:t>調節環路</a:t>
            </a:r>
            <a:r>
              <a:rPr lang="en-US" altLang="zh-TW" sz="1800" b="1" dirty="0" smtClean="0"/>
              <a:t>(balancing feedback)</a:t>
            </a:r>
          </a:p>
          <a:p>
            <a:pPr lvl="2" eaLnBrk="1" hangingPunct="1"/>
            <a:r>
              <a:rPr lang="zh-TW" altLang="en-US" sz="1600" dirty="0" smtClean="0"/>
              <a:t>抗拒改變系統的力量，反覆調節的回饋</a:t>
            </a:r>
          </a:p>
          <a:p>
            <a:pPr lvl="2" eaLnBrk="1" hangingPunct="1"/>
            <a:r>
              <a:rPr lang="zh-TW" altLang="en-US" sz="1600" dirty="0" smtClean="0"/>
              <a:t>穩定與抗拒的來源</a:t>
            </a:r>
          </a:p>
          <a:p>
            <a:pPr lvl="2" eaLnBrk="1" hangingPunct="1"/>
            <a:r>
              <a:rPr lang="zh-TW" altLang="en-US" sz="1600" b="1" u="sng" dirty="0" smtClean="0">
                <a:solidFill>
                  <a:srgbClr val="FF0000"/>
                </a:solidFill>
              </a:rPr>
              <a:t>目標與現狀間的差距做為起點</a:t>
            </a:r>
            <a:r>
              <a:rPr lang="zh-TW" altLang="en-US" sz="1600" dirty="0" smtClean="0">
                <a:solidFill>
                  <a:srgbClr val="FF0000"/>
                </a:solidFill>
              </a:rPr>
              <a:t>。</a:t>
            </a:r>
          </a:p>
          <a:p>
            <a:pPr eaLnBrk="1" hangingPunct="1"/>
            <a:r>
              <a:rPr lang="zh-TW" altLang="en-US" sz="2000" b="1" dirty="0" smtClean="0"/>
              <a:t>時間滯延</a:t>
            </a:r>
          </a:p>
          <a:p>
            <a:pPr lvl="1" eaLnBrk="1" hangingPunct="1"/>
            <a:r>
              <a:rPr lang="zh-TW" altLang="en-US" sz="1800" dirty="0" smtClean="0"/>
              <a:t>行動與結果間的時間差距。</a:t>
            </a:r>
          </a:p>
          <a:p>
            <a:pPr lvl="1" eaLnBrk="1" hangingPunct="1"/>
            <a:r>
              <a:rPr lang="zh-TW" altLang="en-US" sz="1800" dirty="0" smtClean="0"/>
              <a:t>是一個變數對另一個變數的影響，需要一段時間才能看得出來的情形下發生的。</a:t>
            </a:r>
          </a:p>
          <a:p>
            <a:pPr lvl="1" eaLnBrk="1" hangingPunct="1"/>
            <a:r>
              <a:rPr lang="zh-TW" altLang="en-US" sz="1800" dirty="0" smtClean="0"/>
              <a:t>會導致改善的行動矯枉過正，超過了預期的目標。</a:t>
            </a:r>
          </a:p>
        </p:txBody>
      </p:sp>
      <p:sp>
        <p:nvSpPr>
          <p:cNvPr id="505868" name="日期版面配置區 26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E867B6BE-8A33-4DB3-ABDF-D7390E6810F9}" type="datetime1">
              <a:rPr lang="zh-TW" altLang="en-US" smtClean="0">
                <a:ea typeface="新細明體" charset="-120"/>
              </a:rPr>
              <a:pPr/>
              <a:t>2011/10/31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505870" name="頁尾版面配置區 2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>
                <a:ea typeface="新細明體" charset="-120"/>
              </a:rPr>
              <a:t>SKM</a:t>
            </a:r>
            <a:r>
              <a:rPr lang="zh-TW" altLang="en-US" smtClean="0">
                <a:ea typeface="新細明體" charset="-120"/>
              </a:rPr>
              <a:t>期中報告 </a:t>
            </a:r>
            <a:r>
              <a:rPr lang="en-US" altLang="zh-TW" smtClean="0">
                <a:ea typeface="新細明體" charset="-120"/>
              </a:rPr>
              <a:t>(</a:t>
            </a:r>
            <a:r>
              <a:rPr lang="zh-TW" altLang="en-US" smtClean="0">
                <a:ea typeface="新細明體" charset="-120"/>
              </a:rPr>
              <a:t>第四組</a:t>
            </a:r>
            <a:r>
              <a:rPr lang="en-US" altLang="zh-TW" smtClean="0">
                <a:ea typeface="新細明體" charset="-120"/>
              </a:rPr>
              <a:t>) ─ </a:t>
            </a:r>
            <a:r>
              <a:rPr lang="zh-TW" altLang="en-US" smtClean="0">
                <a:ea typeface="新細明體" charset="-120"/>
              </a:rPr>
              <a:t>系統思考</a:t>
            </a:r>
            <a:endParaRPr lang="en-US" altLang="zh-TW" smtClean="0">
              <a:ea typeface="新細明體" charset="-120"/>
            </a:endParaRPr>
          </a:p>
        </p:txBody>
      </p:sp>
      <p:sp>
        <p:nvSpPr>
          <p:cNvPr id="505869" name="投影片編號版面配置區 2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2C6E4A-18F4-4E00-ACD0-D647B5150DB2}" type="slidenum">
              <a:rPr lang="en-US" altLang="zh-TW" smtClean="0">
                <a:ea typeface="新細明體" charset="-120"/>
              </a:rPr>
              <a:pPr/>
              <a:t>6</a:t>
            </a:fld>
            <a:endParaRPr lang="en-US" altLang="zh-TW" smtClean="0">
              <a:ea typeface="新細明體" charset="-120"/>
            </a:endParaRPr>
          </a:p>
        </p:txBody>
      </p:sp>
      <p:grpSp>
        <p:nvGrpSpPr>
          <p:cNvPr id="2" name="群組 9"/>
          <p:cNvGrpSpPr>
            <a:grpSpLocks/>
          </p:cNvGrpSpPr>
          <p:nvPr/>
        </p:nvGrpSpPr>
        <p:grpSpPr bwMode="auto">
          <a:xfrm>
            <a:off x="5786446" y="2000240"/>
            <a:ext cx="1025525" cy="2665413"/>
            <a:chOff x="6144351" y="2572720"/>
            <a:chExt cx="1024574" cy="2665258"/>
          </a:xfrm>
        </p:grpSpPr>
        <p:pic>
          <p:nvPicPr>
            <p:cNvPr id="505878" name="Picture 4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6556">
              <a:off x="6144351" y="3644132"/>
              <a:ext cx="858754" cy="75141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</p:pic>
        <p:pic>
          <p:nvPicPr>
            <p:cNvPr id="505879" name="Picture 4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6556">
              <a:off x="6144432" y="2572720"/>
              <a:ext cx="1024493" cy="836109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</p:pic>
        <p:grpSp>
          <p:nvGrpSpPr>
            <p:cNvPr id="3" name="群組 7"/>
            <p:cNvGrpSpPr>
              <a:grpSpLocks/>
            </p:cNvGrpSpPr>
            <p:nvPr/>
          </p:nvGrpSpPr>
          <p:grpSpPr bwMode="auto">
            <a:xfrm rot="203829">
              <a:off x="6229160" y="4738497"/>
              <a:ext cx="811803" cy="499481"/>
              <a:chOff x="4273275" y="4838229"/>
              <a:chExt cx="811803" cy="499481"/>
            </a:xfrm>
          </p:grpSpPr>
          <p:cxnSp>
            <p:nvCxnSpPr>
              <p:cNvPr id="505882" name="直線接點 39"/>
              <p:cNvCxnSpPr>
                <a:cxnSpLocks noChangeShapeType="1"/>
              </p:cNvCxnSpPr>
              <p:nvPr/>
            </p:nvCxnSpPr>
            <p:spPr bwMode="auto">
              <a:xfrm rot="-179017">
                <a:off x="4273275" y="4838229"/>
                <a:ext cx="785853" cy="15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505883" name="直線接點 40"/>
              <p:cNvCxnSpPr>
                <a:cxnSpLocks noChangeShapeType="1"/>
              </p:cNvCxnSpPr>
              <p:nvPr/>
            </p:nvCxnSpPr>
            <p:spPr bwMode="auto">
              <a:xfrm rot="-179017">
                <a:off x="4299225" y="5336122"/>
                <a:ext cx="785853" cy="15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sp>
          <p:nvSpPr>
            <p:cNvPr id="505881" name="文字方塊 8"/>
            <p:cNvSpPr txBox="1">
              <a:spLocks noChangeArrowheads="1"/>
            </p:cNvSpPr>
            <p:nvPr/>
          </p:nvSpPr>
          <p:spPr bwMode="auto">
            <a:xfrm>
              <a:off x="6286512" y="4786322"/>
              <a:ext cx="64633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 dirty="0">
                  <a:latin typeface="Times New Roman" pitchFamily="18" charset="0"/>
                </a:rPr>
                <a:t>滯延</a:t>
              </a:r>
            </a:p>
          </p:txBody>
        </p:sp>
      </p:grp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7072313" y="3500436"/>
            <a:ext cx="1000125" cy="541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>
              <a:solidFill>
                <a:srgbClr val="003366"/>
              </a:solidFill>
              <a:latin typeface="Times New Roman" pitchFamily="18" charset="0"/>
            </a:endParaRPr>
          </a:p>
        </p:txBody>
      </p:sp>
      <p:sp>
        <p:nvSpPr>
          <p:cNvPr id="505862" name="Freeform 6"/>
          <p:cNvSpPr>
            <a:spLocks/>
          </p:cNvSpPr>
          <p:nvPr/>
        </p:nvSpPr>
        <p:spPr bwMode="auto">
          <a:xfrm>
            <a:off x="7072313" y="3786186"/>
            <a:ext cx="1000125" cy="233362"/>
          </a:xfrm>
          <a:custGeom>
            <a:avLst/>
            <a:gdLst>
              <a:gd name="T0" fmla="*/ 0 w 2112"/>
              <a:gd name="T1" fmla="*/ 2147483647 h 392"/>
              <a:gd name="T2" fmla="*/ 2147483647 w 2112"/>
              <a:gd name="T3" fmla="*/ 2147483647 h 392"/>
              <a:gd name="T4" fmla="*/ 2147483647 w 2112"/>
              <a:gd name="T5" fmla="*/ 2147483647 h 392"/>
              <a:gd name="T6" fmla="*/ 2147483647 w 2112"/>
              <a:gd name="T7" fmla="*/ 2147483647 h 392"/>
              <a:gd name="T8" fmla="*/ 2147483647 w 2112"/>
              <a:gd name="T9" fmla="*/ 2147483647 h 3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12"/>
              <a:gd name="T16" fmla="*/ 0 h 392"/>
              <a:gd name="T17" fmla="*/ 2112 w 2112"/>
              <a:gd name="T18" fmla="*/ 392 h 3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12" h="392">
                <a:moveTo>
                  <a:pt x="0" y="392"/>
                </a:moveTo>
                <a:cubicBezTo>
                  <a:pt x="184" y="300"/>
                  <a:pt x="368" y="208"/>
                  <a:pt x="528" y="152"/>
                </a:cubicBezTo>
                <a:cubicBezTo>
                  <a:pt x="688" y="96"/>
                  <a:pt x="792" y="80"/>
                  <a:pt x="960" y="56"/>
                </a:cubicBezTo>
                <a:cubicBezTo>
                  <a:pt x="1128" y="32"/>
                  <a:pt x="1344" y="16"/>
                  <a:pt x="1536" y="8"/>
                </a:cubicBezTo>
                <a:cubicBezTo>
                  <a:pt x="1728" y="0"/>
                  <a:pt x="2016" y="8"/>
                  <a:pt x="2112" y="8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505863" name="直線接點 25"/>
          <p:cNvCxnSpPr>
            <a:cxnSpLocks noChangeShapeType="1"/>
          </p:cNvCxnSpPr>
          <p:nvPr/>
        </p:nvCxnSpPr>
        <p:spPr bwMode="auto">
          <a:xfrm>
            <a:off x="7072313" y="3713161"/>
            <a:ext cx="1000125" cy="1587"/>
          </a:xfrm>
          <a:prstGeom prst="line">
            <a:avLst/>
          </a:prstGeom>
          <a:noFill/>
          <a:ln w="9525" algn="ctr">
            <a:solidFill>
              <a:srgbClr val="FF0000"/>
            </a:solidFill>
            <a:prstDash val="dash"/>
            <a:round/>
            <a:headEnd/>
            <a:tailEnd/>
          </a:ln>
        </p:spPr>
      </p:cxnSp>
      <p:grpSp>
        <p:nvGrpSpPr>
          <p:cNvPr id="4" name="群組 28"/>
          <p:cNvGrpSpPr>
            <a:grpSpLocks/>
          </p:cNvGrpSpPr>
          <p:nvPr/>
        </p:nvGrpSpPr>
        <p:grpSpPr bwMode="auto">
          <a:xfrm>
            <a:off x="6929454" y="1714488"/>
            <a:ext cx="1285875" cy="1428750"/>
            <a:chOff x="6929438" y="2214563"/>
            <a:chExt cx="1285875" cy="1428750"/>
          </a:xfrm>
          <a:noFill/>
        </p:grpSpPr>
        <p:grpSp>
          <p:nvGrpSpPr>
            <p:cNvPr id="5" name="群組 19"/>
            <p:cNvGrpSpPr>
              <a:grpSpLocks/>
            </p:cNvGrpSpPr>
            <p:nvPr/>
          </p:nvGrpSpPr>
          <p:grpSpPr bwMode="auto">
            <a:xfrm>
              <a:off x="7072313" y="2301875"/>
              <a:ext cx="1014412" cy="608013"/>
              <a:chOff x="7072330" y="2301989"/>
              <a:chExt cx="1014394" cy="607901"/>
            </a:xfrm>
            <a:grpFill/>
          </p:grpSpPr>
          <p:sp>
            <p:nvSpPr>
              <p:cNvPr id="14" name="Rectangle 4"/>
              <p:cNvSpPr>
                <a:spLocks noChangeArrowheads="1"/>
              </p:cNvSpPr>
              <p:nvPr/>
            </p:nvSpPr>
            <p:spPr bwMode="auto">
              <a:xfrm>
                <a:off x="7072330" y="2301989"/>
                <a:ext cx="1014394" cy="607901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>
                  <a:solidFill>
                    <a:srgbClr val="003366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05877" name="Freeform 7"/>
              <p:cNvSpPr>
                <a:spLocks/>
              </p:cNvSpPr>
              <p:nvPr/>
            </p:nvSpPr>
            <p:spPr bwMode="auto">
              <a:xfrm>
                <a:off x="7099025" y="2357430"/>
                <a:ext cx="901999" cy="499135"/>
              </a:xfrm>
              <a:custGeom>
                <a:avLst/>
                <a:gdLst>
                  <a:gd name="T0" fmla="*/ 0 w 1776"/>
                  <a:gd name="T1" fmla="*/ 2147483647 h 856"/>
                  <a:gd name="T2" fmla="*/ 2147483647 w 1776"/>
                  <a:gd name="T3" fmla="*/ 2147483647 h 856"/>
                  <a:gd name="T4" fmla="*/ 2147483647 w 1776"/>
                  <a:gd name="T5" fmla="*/ 2147483647 h 856"/>
                  <a:gd name="T6" fmla="*/ 2147483647 w 1776"/>
                  <a:gd name="T7" fmla="*/ 2147483647 h 856"/>
                  <a:gd name="T8" fmla="*/ 2147483647 w 1776"/>
                  <a:gd name="T9" fmla="*/ 2147483647 h 8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76"/>
                  <a:gd name="T16" fmla="*/ 0 h 856"/>
                  <a:gd name="T17" fmla="*/ 1776 w 1776"/>
                  <a:gd name="T18" fmla="*/ 856 h 8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76" h="856">
                    <a:moveTo>
                      <a:pt x="0" y="840"/>
                    </a:moveTo>
                    <a:cubicBezTo>
                      <a:pt x="264" y="848"/>
                      <a:pt x="528" y="856"/>
                      <a:pt x="768" y="792"/>
                    </a:cubicBezTo>
                    <a:cubicBezTo>
                      <a:pt x="1008" y="728"/>
                      <a:pt x="1280" y="576"/>
                      <a:pt x="1440" y="456"/>
                    </a:cubicBezTo>
                    <a:cubicBezTo>
                      <a:pt x="1600" y="336"/>
                      <a:pt x="1680" y="144"/>
                      <a:pt x="1728" y="72"/>
                    </a:cubicBezTo>
                    <a:cubicBezTo>
                      <a:pt x="1776" y="0"/>
                      <a:pt x="1728" y="32"/>
                      <a:pt x="1728" y="24"/>
                    </a:cubicBezTo>
                  </a:path>
                </a:pathLst>
              </a:custGeom>
              <a:grp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6" name="群組 18"/>
            <p:cNvGrpSpPr>
              <a:grpSpLocks/>
            </p:cNvGrpSpPr>
            <p:nvPr/>
          </p:nvGrpSpPr>
          <p:grpSpPr bwMode="auto">
            <a:xfrm>
              <a:off x="7072313" y="3000375"/>
              <a:ext cx="1000125" cy="560388"/>
              <a:chOff x="7072330" y="3000372"/>
              <a:chExt cx="1000132" cy="559841"/>
            </a:xfrm>
            <a:grpFill/>
          </p:grpSpPr>
          <p:sp>
            <p:nvSpPr>
              <p:cNvPr id="17" name="Rectangle 11"/>
              <p:cNvSpPr>
                <a:spLocks noChangeArrowheads="1"/>
              </p:cNvSpPr>
              <p:nvPr/>
            </p:nvSpPr>
            <p:spPr bwMode="auto">
              <a:xfrm flipV="1">
                <a:off x="7072330" y="3000372"/>
                <a:ext cx="1000132" cy="559841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>
                  <a:solidFill>
                    <a:srgbClr val="003366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05875" name="Freeform 12"/>
              <p:cNvSpPr>
                <a:spLocks/>
              </p:cNvSpPr>
              <p:nvPr/>
            </p:nvSpPr>
            <p:spPr bwMode="auto">
              <a:xfrm flipV="1">
                <a:off x="7098649" y="3071810"/>
                <a:ext cx="902375" cy="428628"/>
              </a:xfrm>
              <a:custGeom>
                <a:avLst/>
                <a:gdLst>
                  <a:gd name="T0" fmla="*/ 0 w 1776"/>
                  <a:gd name="T1" fmla="*/ 2147483647 h 856"/>
                  <a:gd name="T2" fmla="*/ 2147483647 w 1776"/>
                  <a:gd name="T3" fmla="*/ 2147483647 h 856"/>
                  <a:gd name="T4" fmla="*/ 2147483647 w 1776"/>
                  <a:gd name="T5" fmla="*/ 2147483647 h 856"/>
                  <a:gd name="T6" fmla="*/ 2147483647 w 1776"/>
                  <a:gd name="T7" fmla="*/ 2147483647 h 856"/>
                  <a:gd name="T8" fmla="*/ 2147483647 w 1776"/>
                  <a:gd name="T9" fmla="*/ 2147483647 h 8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76"/>
                  <a:gd name="T16" fmla="*/ 0 h 856"/>
                  <a:gd name="T17" fmla="*/ 1776 w 1776"/>
                  <a:gd name="T18" fmla="*/ 856 h 8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76" h="856">
                    <a:moveTo>
                      <a:pt x="0" y="840"/>
                    </a:moveTo>
                    <a:cubicBezTo>
                      <a:pt x="264" y="848"/>
                      <a:pt x="528" y="856"/>
                      <a:pt x="768" y="792"/>
                    </a:cubicBezTo>
                    <a:cubicBezTo>
                      <a:pt x="1008" y="728"/>
                      <a:pt x="1280" y="576"/>
                      <a:pt x="1440" y="456"/>
                    </a:cubicBezTo>
                    <a:cubicBezTo>
                      <a:pt x="1600" y="336"/>
                      <a:pt x="1680" y="144"/>
                      <a:pt x="1728" y="72"/>
                    </a:cubicBezTo>
                    <a:cubicBezTo>
                      <a:pt x="1776" y="0"/>
                      <a:pt x="1728" y="32"/>
                      <a:pt x="1728" y="24"/>
                    </a:cubicBezTo>
                  </a:path>
                </a:pathLst>
              </a:custGeom>
              <a:grp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505873" name="矩形 27"/>
            <p:cNvSpPr>
              <a:spLocks noChangeArrowheads="1"/>
            </p:cNvSpPr>
            <p:nvPr/>
          </p:nvSpPr>
          <p:spPr bwMode="auto">
            <a:xfrm>
              <a:off x="6929438" y="2214563"/>
              <a:ext cx="1285875" cy="1428750"/>
            </a:xfrm>
            <a:prstGeom prst="rect">
              <a:avLst/>
            </a:prstGeom>
            <a:grpFill/>
            <a:ln w="19050" algn="ctr">
              <a:solidFill>
                <a:schemeClr val="tx1"/>
              </a:solidFill>
              <a:prstDash val="sysDash"/>
              <a:round/>
              <a:headEnd/>
              <a:tailEnd/>
            </a:ln>
          </p:spPr>
          <p:txBody>
            <a:bodyPr wrap="none"/>
            <a:lstStyle/>
            <a:p>
              <a:endParaRPr lang="zh-TW" altLang="en-US" sz="2400">
                <a:solidFill>
                  <a:srgbClr val="003366"/>
                </a:solidFill>
                <a:latin typeface="Times New Roman" pitchFamily="18" charset="0"/>
              </a:endParaRPr>
            </a:p>
          </p:txBody>
        </p:sp>
      </p:grpSp>
      <p:sp>
        <p:nvSpPr>
          <p:cNvPr id="30" name="Rectangle 4"/>
          <p:cNvSpPr>
            <a:spLocks noChangeArrowheads="1"/>
          </p:cNvSpPr>
          <p:nvPr/>
        </p:nvSpPr>
        <p:spPr bwMode="auto">
          <a:xfrm>
            <a:off x="7072313" y="4286248"/>
            <a:ext cx="1285875" cy="785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>
              <a:solidFill>
                <a:srgbClr val="003366"/>
              </a:solidFill>
              <a:latin typeface="Times New Roman" pitchFamily="18" charset="0"/>
            </a:endParaRPr>
          </a:p>
        </p:txBody>
      </p:sp>
      <p:sp>
        <p:nvSpPr>
          <p:cNvPr id="505866" name="Freeform 5"/>
          <p:cNvSpPr>
            <a:spLocks/>
          </p:cNvSpPr>
          <p:nvPr/>
        </p:nvSpPr>
        <p:spPr bwMode="auto">
          <a:xfrm>
            <a:off x="7121525" y="4429123"/>
            <a:ext cx="1236663" cy="498475"/>
          </a:xfrm>
          <a:custGeom>
            <a:avLst/>
            <a:gdLst>
              <a:gd name="T0" fmla="*/ 0 w 2400"/>
              <a:gd name="T1" fmla="*/ 2147483647 h 456"/>
              <a:gd name="T2" fmla="*/ 2147483647 w 2400"/>
              <a:gd name="T3" fmla="*/ 2147483647 h 456"/>
              <a:gd name="T4" fmla="*/ 2147483647 w 2400"/>
              <a:gd name="T5" fmla="*/ 2147483647 h 456"/>
              <a:gd name="T6" fmla="*/ 2147483647 w 2400"/>
              <a:gd name="T7" fmla="*/ 2147483647 h 456"/>
              <a:gd name="T8" fmla="*/ 2147483647 w 2400"/>
              <a:gd name="T9" fmla="*/ 2147483647 h 456"/>
              <a:gd name="T10" fmla="*/ 2147483647 w 2400"/>
              <a:gd name="T11" fmla="*/ 2147483647 h 456"/>
              <a:gd name="T12" fmla="*/ 2147483647 w 2400"/>
              <a:gd name="T13" fmla="*/ 2147483647 h 45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400"/>
              <a:gd name="T22" fmla="*/ 0 h 456"/>
              <a:gd name="T23" fmla="*/ 2400 w 2400"/>
              <a:gd name="T24" fmla="*/ 456 h 45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400" h="456">
                <a:moveTo>
                  <a:pt x="0" y="456"/>
                </a:moveTo>
                <a:cubicBezTo>
                  <a:pt x="116" y="252"/>
                  <a:pt x="232" y="48"/>
                  <a:pt x="384" y="24"/>
                </a:cubicBezTo>
                <a:cubicBezTo>
                  <a:pt x="536" y="0"/>
                  <a:pt x="744" y="296"/>
                  <a:pt x="912" y="312"/>
                </a:cubicBezTo>
                <a:cubicBezTo>
                  <a:pt x="1080" y="328"/>
                  <a:pt x="1248" y="136"/>
                  <a:pt x="1392" y="120"/>
                </a:cubicBezTo>
                <a:cubicBezTo>
                  <a:pt x="1536" y="104"/>
                  <a:pt x="1640" y="216"/>
                  <a:pt x="1776" y="216"/>
                </a:cubicBezTo>
                <a:cubicBezTo>
                  <a:pt x="1912" y="216"/>
                  <a:pt x="2104" y="128"/>
                  <a:pt x="2208" y="120"/>
                </a:cubicBezTo>
                <a:cubicBezTo>
                  <a:pt x="2312" y="112"/>
                  <a:pt x="2356" y="140"/>
                  <a:pt x="2400" y="168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05867" name="Line 6"/>
          <p:cNvSpPr>
            <a:spLocks noChangeShapeType="1"/>
          </p:cNvSpPr>
          <p:nvPr/>
        </p:nvSpPr>
        <p:spPr bwMode="auto">
          <a:xfrm>
            <a:off x="7072313" y="4643436"/>
            <a:ext cx="1285875" cy="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b="1" dirty="0" smtClean="0">
                <a:latin typeface="+mn-ea"/>
                <a:ea typeface="+mn-ea"/>
                <a:cs typeface="Arial Unicode MS" pitchFamily="34" charset="-120"/>
              </a:rPr>
              <a:t>系統基模</a:t>
            </a:r>
            <a:r>
              <a:rPr lang="zh-TW" altLang="en-US" b="1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en-US" altLang="zh-TW" b="1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(Archetype)</a:t>
            </a:r>
          </a:p>
        </p:txBody>
      </p:sp>
      <p:sp>
        <p:nvSpPr>
          <p:cNvPr id="506883" name="Rectangle 3"/>
          <p:cNvSpPr>
            <a:spLocks noGrp="1" noChangeArrowheads="1"/>
          </p:cNvSpPr>
          <p:nvPr>
            <p:ph idx="1"/>
          </p:nvPr>
        </p:nvSpPr>
        <p:spPr>
          <a:xfrm>
            <a:off x="928662" y="1785926"/>
            <a:ext cx="7548563" cy="3881437"/>
          </a:xfrm>
        </p:spPr>
        <p:txBody>
          <a:bodyPr/>
          <a:lstStyle/>
          <a:p>
            <a:pPr eaLnBrk="1" hangingPunct="1"/>
            <a:r>
              <a:rPr lang="zh-TW" altLang="en-US" sz="2400" b="1" dirty="0" smtClean="0"/>
              <a:t>一再重複的系統結構</a:t>
            </a:r>
            <a:endParaRPr lang="en-US" altLang="zh-TW" sz="2400" b="1" dirty="0" smtClean="0"/>
          </a:p>
          <a:p>
            <a:pPr lvl="1" eaLnBrk="1" hangingPunct="1"/>
            <a:r>
              <a:rPr lang="zh-TW" altLang="en-US" sz="2000" dirty="0" smtClean="0"/>
              <a:t>熟悉共通性</a:t>
            </a:r>
            <a:endParaRPr lang="en-US" altLang="zh-TW" sz="2000" dirty="0" smtClean="0"/>
          </a:p>
          <a:p>
            <a:pPr lvl="1" eaLnBrk="1" hangingPunct="1"/>
            <a:r>
              <a:rPr lang="zh-TW" altLang="en-US" sz="2000" dirty="0" smtClean="0"/>
              <a:t>熟悉而產生直覺反應與洞察力</a:t>
            </a:r>
            <a:endParaRPr lang="en-US" altLang="zh-TW" sz="2000" dirty="0" smtClean="0"/>
          </a:p>
          <a:p>
            <a:pPr eaLnBrk="1" hangingPunct="1"/>
            <a:r>
              <a:rPr lang="zh-TW" altLang="en-US" sz="2400" b="1" dirty="0" smtClean="0"/>
              <a:t>抽離細節後，統合跨越所有領域的知識</a:t>
            </a:r>
          </a:p>
          <a:p>
            <a:pPr lvl="1" eaLnBrk="1" hangingPunct="1"/>
            <a:r>
              <a:rPr lang="zh-TW" altLang="en-US" sz="2000" dirty="0" smtClean="0"/>
              <a:t>解決問題─過度分工和知識的片段被統合</a:t>
            </a:r>
            <a:endParaRPr lang="en-US" altLang="zh-TW" sz="2000" dirty="0" smtClean="0"/>
          </a:p>
          <a:p>
            <a:pPr lvl="1" eaLnBrk="1" hangingPunct="1"/>
            <a:r>
              <a:rPr lang="zh-TW" altLang="en-US" sz="2000" dirty="0" smtClean="0"/>
              <a:t>建立統合的框架</a:t>
            </a:r>
          </a:p>
          <a:p>
            <a:pPr lvl="1" eaLnBrk="1" hangingPunct="1"/>
            <a:r>
              <a:rPr lang="zh-TW" altLang="en-US" sz="2000" dirty="0" smtClean="0"/>
              <a:t>學習如何看見</a:t>
            </a:r>
            <a:r>
              <a:rPr lang="zh-TW" altLang="en-US" sz="2000" u="sng" dirty="0" smtClean="0"/>
              <a:t>個人與組織</a:t>
            </a:r>
            <a:r>
              <a:rPr lang="zh-TW" altLang="en-US" sz="2000" dirty="0" smtClean="0"/>
              <a:t>生活中結構的關鍵所在</a:t>
            </a:r>
            <a:endParaRPr lang="en-US" altLang="zh-TW" sz="2000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altLang="zh-TW" sz="2000" dirty="0" smtClean="0"/>
              <a:t>	a sort of “insight”</a:t>
            </a:r>
          </a:p>
          <a:p>
            <a:pPr eaLnBrk="1" hangingPunct="1"/>
            <a:r>
              <a:rPr lang="zh-TW" altLang="en-US" sz="2400" b="1" dirty="0" smtClean="0"/>
              <a:t>至少有</a:t>
            </a:r>
            <a:r>
              <a:rPr lang="en-US" altLang="zh-TW" sz="2400" b="1" u="sng" dirty="0" smtClean="0"/>
              <a:t>12</a:t>
            </a:r>
            <a:r>
              <a:rPr lang="zh-TW" altLang="en-US" sz="2400" b="1" u="sng" dirty="0" smtClean="0"/>
              <a:t>種基模</a:t>
            </a:r>
            <a:r>
              <a:rPr lang="zh-TW" altLang="en-US" sz="2400" b="1" dirty="0" smtClean="0"/>
              <a:t>被研究發現，</a:t>
            </a:r>
            <a:r>
              <a:rPr lang="en-US" altLang="zh-TW" sz="2400" b="1" dirty="0" smtClean="0"/>
              <a:t>Peter </a:t>
            </a:r>
            <a:r>
              <a:rPr lang="en-US" altLang="zh-TW" sz="2400" b="1" dirty="0" err="1" smtClean="0"/>
              <a:t>Senge</a:t>
            </a:r>
            <a:r>
              <a:rPr lang="en-US" altLang="zh-TW" sz="2400" b="1" dirty="0" smtClean="0"/>
              <a:t> </a:t>
            </a:r>
            <a:r>
              <a:rPr lang="zh-TW" altLang="en-US" sz="2400" b="1" dirty="0" smtClean="0"/>
              <a:t>在書中提出</a:t>
            </a:r>
            <a:r>
              <a:rPr lang="en-US" altLang="zh-TW" sz="2400" b="1" u="sng" dirty="0" smtClean="0">
                <a:solidFill>
                  <a:srgbClr val="FF0000"/>
                </a:solidFill>
              </a:rPr>
              <a:t>9</a:t>
            </a:r>
            <a:r>
              <a:rPr lang="zh-TW" altLang="en-US" sz="2400" b="1" u="sng" dirty="0" smtClean="0">
                <a:solidFill>
                  <a:srgbClr val="FF0000"/>
                </a:solidFill>
              </a:rPr>
              <a:t>種基模</a:t>
            </a:r>
            <a:r>
              <a:rPr lang="zh-TW" altLang="en-US" sz="2400" b="1" dirty="0" smtClean="0"/>
              <a:t>的說明</a:t>
            </a:r>
            <a:endParaRPr lang="zh-TW" altLang="en-US" sz="2400" b="1" u="sng" dirty="0" smtClean="0">
              <a:solidFill>
                <a:srgbClr val="FF0000"/>
              </a:solidFill>
            </a:endParaRPr>
          </a:p>
          <a:p>
            <a:pPr lvl="1" eaLnBrk="1" hangingPunct="1"/>
            <a:endParaRPr lang="en-US" altLang="zh-TW" sz="1800" dirty="0" smtClean="0"/>
          </a:p>
        </p:txBody>
      </p:sp>
      <p:sp>
        <p:nvSpPr>
          <p:cNvPr id="506884" name="日期版面配置區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D504EF86-C97A-4A8B-85F3-4DDA41FF6ED9}" type="datetime1">
              <a:rPr lang="zh-TW" altLang="en-US" smtClean="0">
                <a:ea typeface="新細明體" charset="-120"/>
              </a:rPr>
              <a:pPr/>
              <a:t>2011/10/31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506886" name="頁尾版面配置區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>
                <a:ea typeface="新細明體" charset="-120"/>
              </a:rPr>
              <a:t>SKM</a:t>
            </a:r>
            <a:r>
              <a:rPr lang="zh-TW" altLang="en-US" smtClean="0">
                <a:ea typeface="新細明體" charset="-120"/>
              </a:rPr>
              <a:t>期中報告 </a:t>
            </a:r>
            <a:r>
              <a:rPr lang="en-US" altLang="zh-TW" smtClean="0">
                <a:ea typeface="新細明體" charset="-120"/>
              </a:rPr>
              <a:t>(</a:t>
            </a:r>
            <a:r>
              <a:rPr lang="zh-TW" altLang="en-US" smtClean="0">
                <a:ea typeface="新細明體" charset="-120"/>
              </a:rPr>
              <a:t>第四組</a:t>
            </a:r>
            <a:r>
              <a:rPr lang="en-US" altLang="zh-TW" smtClean="0">
                <a:ea typeface="新細明體" charset="-120"/>
              </a:rPr>
              <a:t>) ─ </a:t>
            </a:r>
            <a:r>
              <a:rPr lang="zh-TW" altLang="en-US" smtClean="0">
                <a:ea typeface="新細明體" charset="-120"/>
              </a:rPr>
              <a:t>系統思考</a:t>
            </a:r>
            <a:endParaRPr lang="en-US" altLang="zh-TW" smtClean="0">
              <a:ea typeface="新細明體" charset="-120"/>
            </a:endParaRPr>
          </a:p>
        </p:txBody>
      </p:sp>
      <p:sp>
        <p:nvSpPr>
          <p:cNvPr id="506885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BBDC83-9DAB-4BB0-AEC2-0CDD706FB4CE}" type="slidenum">
              <a:rPr lang="en-US" altLang="zh-TW" smtClean="0">
                <a:ea typeface="新細明體" charset="-120"/>
              </a:rPr>
              <a:pPr/>
              <a:t>7</a:t>
            </a:fld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標題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常見系統基模式樣</a:t>
            </a:r>
          </a:p>
        </p:txBody>
      </p:sp>
      <p:sp>
        <p:nvSpPr>
          <p:cNvPr id="507907" name="內容版面配置區 2"/>
          <p:cNvSpPr>
            <a:spLocks noGrp="1"/>
          </p:cNvSpPr>
          <p:nvPr>
            <p:ph idx="1"/>
          </p:nvPr>
        </p:nvSpPr>
        <p:spPr>
          <a:xfrm>
            <a:off x="500034" y="1714488"/>
            <a:ext cx="4286250" cy="3881437"/>
          </a:xfrm>
        </p:spPr>
        <p:txBody>
          <a:bodyPr/>
          <a:lstStyle/>
          <a:p>
            <a:endParaRPr lang="en-US" altLang="zh-TW" b="1" dirty="0" smtClean="0"/>
          </a:p>
          <a:p>
            <a:r>
              <a:rPr lang="zh-TW" altLang="en-US" b="1" dirty="0" smtClean="0"/>
              <a:t>反應遲緩的調節環路</a:t>
            </a:r>
            <a:endParaRPr lang="en-US" altLang="zh-TW" b="1" dirty="0" smtClean="0"/>
          </a:p>
          <a:p>
            <a:r>
              <a:rPr lang="zh-TW" altLang="en-US" b="1" dirty="0" smtClean="0"/>
              <a:t>成長上限</a:t>
            </a:r>
            <a:endParaRPr lang="en-US" altLang="zh-TW" b="1" dirty="0" smtClean="0"/>
          </a:p>
          <a:p>
            <a:r>
              <a:rPr lang="zh-TW" altLang="en-US" b="1" dirty="0" smtClean="0"/>
              <a:t>捨本逐末</a:t>
            </a:r>
            <a:endParaRPr lang="en-US" altLang="zh-TW" b="1" dirty="0" smtClean="0"/>
          </a:p>
          <a:p>
            <a:r>
              <a:rPr lang="zh-TW" altLang="en-US" b="1" dirty="0" smtClean="0"/>
              <a:t>目標侵蝕</a:t>
            </a:r>
            <a:endParaRPr lang="en-US" altLang="zh-TW" b="1" dirty="0" smtClean="0"/>
          </a:p>
          <a:p>
            <a:r>
              <a:rPr lang="zh-TW" altLang="en-US" b="1" dirty="0" smtClean="0"/>
              <a:t>惡性競爭</a:t>
            </a:r>
          </a:p>
        </p:txBody>
      </p:sp>
      <p:sp>
        <p:nvSpPr>
          <p:cNvPr id="507909" name="日期版面配置區 4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7D71042C-E928-4D28-A765-3643FC7A73E6}" type="datetime1">
              <a:rPr lang="zh-TW" altLang="en-US" smtClean="0">
                <a:ea typeface="新細明體" charset="-120"/>
              </a:rPr>
              <a:pPr/>
              <a:t>2011/10/31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507911" name="頁尾版面配置區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>
                <a:ea typeface="新細明體" charset="-120"/>
              </a:rPr>
              <a:t>SKM</a:t>
            </a:r>
            <a:r>
              <a:rPr lang="zh-TW" altLang="en-US" smtClean="0">
                <a:ea typeface="新細明體" charset="-120"/>
              </a:rPr>
              <a:t>期中報告 </a:t>
            </a:r>
            <a:r>
              <a:rPr lang="en-US" altLang="zh-TW" smtClean="0">
                <a:ea typeface="新細明體" charset="-120"/>
              </a:rPr>
              <a:t>(</a:t>
            </a:r>
            <a:r>
              <a:rPr lang="zh-TW" altLang="en-US" smtClean="0">
                <a:ea typeface="新細明體" charset="-120"/>
              </a:rPr>
              <a:t>第四組</a:t>
            </a:r>
            <a:r>
              <a:rPr lang="en-US" altLang="zh-TW" smtClean="0">
                <a:ea typeface="新細明體" charset="-120"/>
              </a:rPr>
              <a:t>) ─ </a:t>
            </a:r>
            <a:r>
              <a:rPr lang="zh-TW" altLang="en-US" smtClean="0">
                <a:ea typeface="新細明體" charset="-120"/>
              </a:rPr>
              <a:t>系統思考</a:t>
            </a:r>
            <a:endParaRPr lang="en-US" altLang="zh-TW" smtClean="0">
              <a:ea typeface="新細明體" charset="-120"/>
            </a:endParaRPr>
          </a:p>
        </p:txBody>
      </p:sp>
      <p:sp>
        <p:nvSpPr>
          <p:cNvPr id="507910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7CEA07-6F24-454A-8F72-AEBD2806E4C2}" type="slidenum">
              <a:rPr lang="en-US" altLang="zh-TW" smtClean="0">
                <a:ea typeface="新細明體" charset="-120"/>
              </a:rPr>
              <a:pPr/>
              <a:t>8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4857752" y="1785926"/>
            <a:ext cx="397668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003366"/>
              </a:buClr>
              <a:buFont typeface="Arial" pitchFamily="34" charset="0"/>
              <a:buChar char="•"/>
              <a:defRPr/>
            </a:pPr>
            <a:endParaRPr lang="en-US" altLang="zh-TW" sz="3200" b="1" dirty="0">
              <a:latin typeface="+mj-ea"/>
              <a:ea typeface="+mj-ea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03366"/>
              </a:buClr>
              <a:buFont typeface="Arial" pitchFamily="34" charset="0"/>
              <a:buChar char="•"/>
              <a:defRPr/>
            </a:pPr>
            <a:r>
              <a:rPr lang="zh-TW" altLang="en-US" sz="3200" b="1" dirty="0">
                <a:latin typeface="+mj-ea"/>
                <a:ea typeface="+mj-ea"/>
              </a:rPr>
              <a:t>富者愈富</a:t>
            </a:r>
            <a:endParaRPr lang="en-US" altLang="zh-TW" sz="3200" b="1" dirty="0">
              <a:latin typeface="+mj-ea"/>
              <a:ea typeface="+mj-ea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03366"/>
              </a:buClr>
              <a:buFont typeface="Arial" pitchFamily="34" charset="0"/>
              <a:buChar char="•"/>
              <a:defRPr/>
            </a:pPr>
            <a:r>
              <a:rPr lang="zh-TW" altLang="en-US" sz="3200" b="1" dirty="0">
                <a:latin typeface="+mj-ea"/>
                <a:ea typeface="+mj-ea"/>
              </a:rPr>
              <a:t>共同的悲劇</a:t>
            </a:r>
            <a:endParaRPr lang="en-US" altLang="zh-TW" sz="3200" b="1" dirty="0">
              <a:latin typeface="+mj-ea"/>
              <a:ea typeface="+mj-ea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03366"/>
              </a:buClr>
              <a:buFont typeface="Arial" pitchFamily="34" charset="0"/>
              <a:buChar char="•"/>
              <a:defRPr/>
            </a:pPr>
            <a:r>
              <a:rPr lang="zh-TW" altLang="en-US" sz="3200" b="1" kern="0" dirty="0">
                <a:latin typeface="+mj-ea"/>
                <a:ea typeface="+mj-ea"/>
              </a:rPr>
              <a:t>飲鴆止渴</a:t>
            </a:r>
            <a:endParaRPr lang="en-US" altLang="zh-TW" sz="3200" b="1" kern="0" dirty="0">
              <a:latin typeface="+mj-ea"/>
              <a:ea typeface="+mj-ea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03366"/>
              </a:buClr>
              <a:buFont typeface="Arial" pitchFamily="34" charset="0"/>
              <a:buChar char="•"/>
              <a:defRPr/>
            </a:pPr>
            <a:r>
              <a:rPr lang="zh-TW" altLang="en-US" sz="3200" b="1" kern="0" dirty="0">
                <a:latin typeface="+mj-ea"/>
                <a:ea typeface="+mj-ea"/>
              </a:rPr>
              <a:t>成長與投資不足</a:t>
            </a:r>
            <a:endParaRPr lang="en-US" altLang="zh-TW" sz="3200" b="1" kern="0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0DFBCF-A324-42A5-AAD0-5793A10866B6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1233922" name="Rectangle 2"/>
          <p:cNvSpPr>
            <a:spLocks noGrp="1" noChangeArrowheads="1"/>
          </p:cNvSpPr>
          <p:nvPr>
            <p:ph type="title"/>
          </p:nvPr>
        </p:nvSpPr>
        <p:spPr>
          <a:xfrm>
            <a:off x="70485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心智模式：系統思考圖示例</a:t>
            </a:r>
            <a:endParaRPr lang="zh-TW" altLang="en-US" smtClean="0">
              <a:solidFill>
                <a:srgbClr val="FFFF00"/>
              </a:solidFill>
            </a:endParaRPr>
          </a:p>
        </p:txBody>
      </p:sp>
      <p:sp>
        <p:nvSpPr>
          <p:cNvPr id="539652" name="Rectangle 3"/>
          <p:cNvSpPr>
            <a:spLocks noChangeArrowheads="1"/>
          </p:cNvSpPr>
          <p:nvPr/>
        </p:nvSpPr>
        <p:spPr bwMode="auto">
          <a:xfrm>
            <a:off x="762000" y="1295400"/>
            <a:ext cx="7239000" cy="484822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39653" name="Rectangle 4"/>
          <p:cNvSpPr>
            <a:spLocks noChangeArrowheads="1"/>
          </p:cNvSpPr>
          <p:nvPr/>
        </p:nvSpPr>
        <p:spPr bwMode="auto">
          <a:xfrm>
            <a:off x="3038475" y="1323975"/>
            <a:ext cx="34671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zh-TW" b="1" u="sng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MJ</a:t>
            </a:r>
            <a:r>
              <a:rPr lang="zh-TW" altLang="en-US" b="1" u="sng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公司降低成本方案如何有效？</a:t>
            </a:r>
            <a:endParaRPr lang="zh-TW" altLang="en-US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33925" name="Rectangle 5"/>
          <p:cNvSpPr>
            <a:spLocks noChangeArrowheads="1"/>
          </p:cNvSpPr>
          <p:nvPr/>
        </p:nvSpPr>
        <p:spPr bwMode="auto">
          <a:xfrm>
            <a:off x="2817813" y="2479675"/>
            <a:ext cx="9842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競爭激烈</a:t>
            </a:r>
            <a:endParaRPr lang="zh-TW" altLang="en-US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33926" name="Rectangle 6"/>
          <p:cNvSpPr>
            <a:spLocks noChangeArrowheads="1"/>
          </p:cNvSpPr>
          <p:nvPr/>
        </p:nvSpPr>
        <p:spPr bwMode="auto">
          <a:xfrm>
            <a:off x="3956050" y="3798888"/>
            <a:ext cx="9842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降低成本</a:t>
            </a:r>
            <a:endParaRPr lang="zh-TW" altLang="en-US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33927" name="Rectangle 7"/>
          <p:cNvSpPr>
            <a:spLocks noChangeArrowheads="1"/>
          </p:cNvSpPr>
          <p:nvPr/>
        </p:nvSpPr>
        <p:spPr bwMode="auto">
          <a:xfrm>
            <a:off x="2803525" y="4881563"/>
            <a:ext cx="75882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競爭力</a:t>
            </a:r>
            <a:endParaRPr lang="zh-TW" altLang="en-US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33928" name="Rectangle 8"/>
          <p:cNvSpPr>
            <a:spLocks noChangeArrowheads="1"/>
          </p:cNvSpPr>
          <p:nvPr/>
        </p:nvSpPr>
        <p:spPr bwMode="auto">
          <a:xfrm>
            <a:off x="1552575" y="3798888"/>
            <a:ext cx="9842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贏得訂單</a:t>
            </a:r>
            <a:endParaRPr lang="zh-TW" altLang="en-US" sz="2000" b="1"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252788" y="2738438"/>
            <a:ext cx="1462087" cy="1047750"/>
            <a:chOff x="2049" y="1725"/>
            <a:chExt cx="921" cy="660"/>
          </a:xfrm>
        </p:grpSpPr>
        <p:sp>
          <p:nvSpPr>
            <p:cNvPr id="539687" name="Arc 10"/>
            <p:cNvSpPr>
              <a:spLocks/>
            </p:cNvSpPr>
            <p:nvPr/>
          </p:nvSpPr>
          <p:spPr bwMode="auto">
            <a:xfrm>
              <a:off x="2049" y="1725"/>
              <a:ext cx="717" cy="651"/>
            </a:xfrm>
            <a:custGeom>
              <a:avLst/>
              <a:gdLst>
                <a:gd name="T0" fmla="*/ 0 w 21320"/>
                <a:gd name="T1" fmla="*/ 0 h 19370"/>
                <a:gd name="T2" fmla="*/ 0 w 21320"/>
                <a:gd name="T3" fmla="*/ 0 h 19370"/>
                <a:gd name="T4" fmla="*/ 0 w 21320"/>
                <a:gd name="T5" fmla="*/ 0 h 19370"/>
                <a:gd name="T6" fmla="*/ 0 60000 65536"/>
                <a:gd name="T7" fmla="*/ 0 60000 65536"/>
                <a:gd name="T8" fmla="*/ 0 60000 65536"/>
                <a:gd name="T9" fmla="*/ 0 w 21320"/>
                <a:gd name="T10" fmla="*/ 0 h 19370"/>
                <a:gd name="T11" fmla="*/ 21320 w 21320"/>
                <a:gd name="T12" fmla="*/ 19370 h 193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320" h="19370" fill="none" extrusionOk="0">
                  <a:moveTo>
                    <a:pt x="9558" y="-1"/>
                  </a:moveTo>
                  <a:cubicBezTo>
                    <a:pt x="15818" y="3089"/>
                    <a:pt x="20200" y="9013"/>
                    <a:pt x="21320" y="15904"/>
                  </a:cubicBezTo>
                </a:path>
                <a:path w="21320" h="19370" stroke="0" extrusionOk="0">
                  <a:moveTo>
                    <a:pt x="9558" y="-1"/>
                  </a:moveTo>
                  <a:cubicBezTo>
                    <a:pt x="15818" y="3089"/>
                    <a:pt x="20200" y="9013"/>
                    <a:pt x="21320" y="15904"/>
                  </a:cubicBezTo>
                  <a:lnTo>
                    <a:pt x="0" y="19370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88" name="Freeform 11"/>
            <p:cNvSpPr>
              <a:spLocks/>
            </p:cNvSpPr>
            <p:nvPr/>
          </p:nvSpPr>
          <p:spPr bwMode="auto">
            <a:xfrm>
              <a:off x="2722" y="2261"/>
              <a:ext cx="71" cy="124"/>
            </a:xfrm>
            <a:custGeom>
              <a:avLst/>
              <a:gdLst>
                <a:gd name="T0" fmla="*/ 44 w 71"/>
                <a:gd name="T1" fmla="*/ 124 h 124"/>
                <a:gd name="T2" fmla="*/ 71 w 71"/>
                <a:gd name="T3" fmla="*/ 0 h 124"/>
                <a:gd name="T4" fmla="*/ 0 w 71"/>
                <a:gd name="T5" fmla="*/ 0 h 124"/>
                <a:gd name="T6" fmla="*/ 44 w 71"/>
                <a:gd name="T7" fmla="*/ 124 h 1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1"/>
                <a:gd name="T13" fmla="*/ 0 h 124"/>
                <a:gd name="T14" fmla="*/ 71 w 71"/>
                <a:gd name="T15" fmla="*/ 124 h 1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1" h="124">
                  <a:moveTo>
                    <a:pt x="44" y="124"/>
                  </a:moveTo>
                  <a:lnTo>
                    <a:pt x="71" y="0"/>
                  </a:lnTo>
                  <a:lnTo>
                    <a:pt x="0" y="0"/>
                  </a:lnTo>
                  <a:lnTo>
                    <a:pt x="44" y="124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89" name="Rectangle 12"/>
            <p:cNvSpPr>
              <a:spLocks noChangeArrowheads="1"/>
            </p:cNvSpPr>
            <p:nvPr/>
          </p:nvSpPr>
          <p:spPr bwMode="auto">
            <a:xfrm>
              <a:off x="2837" y="2181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365500" y="4010025"/>
            <a:ext cx="1036638" cy="1349375"/>
            <a:chOff x="2120" y="2526"/>
            <a:chExt cx="653" cy="850"/>
          </a:xfrm>
        </p:grpSpPr>
        <p:sp>
          <p:nvSpPr>
            <p:cNvPr id="539684" name="Arc 14"/>
            <p:cNvSpPr>
              <a:spLocks/>
            </p:cNvSpPr>
            <p:nvPr/>
          </p:nvSpPr>
          <p:spPr bwMode="auto">
            <a:xfrm>
              <a:off x="2120" y="2526"/>
              <a:ext cx="653" cy="616"/>
            </a:xfrm>
            <a:custGeom>
              <a:avLst/>
              <a:gdLst>
                <a:gd name="T0" fmla="*/ 0 w 21528"/>
                <a:gd name="T1" fmla="*/ 0 h 20312"/>
                <a:gd name="T2" fmla="*/ 0 w 21528"/>
                <a:gd name="T3" fmla="*/ 0 h 20312"/>
                <a:gd name="T4" fmla="*/ 0 w 21528"/>
                <a:gd name="T5" fmla="*/ 0 h 20312"/>
                <a:gd name="T6" fmla="*/ 0 60000 65536"/>
                <a:gd name="T7" fmla="*/ 0 60000 65536"/>
                <a:gd name="T8" fmla="*/ 0 60000 65536"/>
                <a:gd name="T9" fmla="*/ 0 w 21528"/>
                <a:gd name="T10" fmla="*/ 0 h 20312"/>
                <a:gd name="T11" fmla="*/ 21528 w 21528"/>
                <a:gd name="T12" fmla="*/ 20312 h 20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28" h="20312" fill="none" extrusionOk="0">
                  <a:moveTo>
                    <a:pt x="21527" y="1765"/>
                  </a:moveTo>
                  <a:cubicBezTo>
                    <a:pt x="20836" y="10190"/>
                    <a:pt x="15295" y="17437"/>
                    <a:pt x="7347" y="20312"/>
                  </a:cubicBezTo>
                </a:path>
                <a:path w="21528" h="20312" stroke="0" extrusionOk="0">
                  <a:moveTo>
                    <a:pt x="21527" y="1765"/>
                  </a:moveTo>
                  <a:cubicBezTo>
                    <a:pt x="20836" y="10190"/>
                    <a:pt x="15295" y="17437"/>
                    <a:pt x="7347" y="2031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85" name="Freeform 15"/>
            <p:cNvSpPr>
              <a:spLocks/>
            </p:cNvSpPr>
            <p:nvPr/>
          </p:nvSpPr>
          <p:spPr bwMode="auto">
            <a:xfrm>
              <a:off x="2226" y="3101"/>
              <a:ext cx="124" cy="71"/>
            </a:xfrm>
            <a:custGeom>
              <a:avLst/>
              <a:gdLst>
                <a:gd name="T0" fmla="*/ 0 w 124"/>
                <a:gd name="T1" fmla="*/ 71 h 71"/>
                <a:gd name="T2" fmla="*/ 124 w 124"/>
                <a:gd name="T3" fmla="*/ 71 h 71"/>
                <a:gd name="T4" fmla="*/ 107 w 124"/>
                <a:gd name="T5" fmla="*/ 0 h 71"/>
                <a:gd name="T6" fmla="*/ 0 w 124"/>
                <a:gd name="T7" fmla="*/ 71 h 7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4"/>
                <a:gd name="T13" fmla="*/ 0 h 71"/>
                <a:gd name="T14" fmla="*/ 124 w 124"/>
                <a:gd name="T15" fmla="*/ 71 h 7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4" h="71">
                  <a:moveTo>
                    <a:pt x="0" y="71"/>
                  </a:moveTo>
                  <a:lnTo>
                    <a:pt x="124" y="71"/>
                  </a:lnTo>
                  <a:lnTo>
                    <a:pt x="107" y="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86" name="Rectangle 16"/>
            <p:cNvSpPr>
              <a:spLocks noChangeArrowheads="1"/>
            </p:cNvSpPr>
            <p:nvPr/>
          </p:nvSpPr>
          <p:spPr bwMode="auto">
            <a:xfrm>
              <a:off x="2333" y="3172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1595438" y="4094163"/>
            <a:ext cx="1236662" cy="1109662"/>
            <a:chOff x="1005" y="2579"/>
            <a:chExt cx="779" cy="699"/>
          </a:xfrm>
        </p:grpSpPr>
        <p:sp>
          <p:nvSpPr>
            <p:cNvPr id="539681" name="Arc 18"/>
            <p:cNvSpPr>
              <a:spLocks/>
            </p:cNvSpPr>
            <p:nvPr/>
          </p:nvSpPr>
          <p:spPr bwMode="auto">
            <a:xfrm>
              <a:off x="1155" y="2695"/>
              <a:ext cx="629" cy="583"/>
            </a:xfrm>
            <a:custGeom>
              <a:avLst/>
              <a:gdLst>
                <a:gd name="T0" fmla="*/ 0 w 26925"/>
                <a:gd name="T1" fmla="*/ 0 h 24983"/>
                <a:gd name="T2" fmla="*/ 0 w 26925"/>
                <a:gd name="T3" fmla="*/ 0 h 24983"/>
                <a:gd name="T4" fmla="*/ 0 w 26925"/>
                <a:gd name="T5" fmla="*/ 0 h 24983"/>
                <a:gd name="T6" fmla="*/ 0 60000 65536"/>
                <a:gd name="T7" fmla="*/ 0 60000 65536"/>
                <a:gd name="T8" fmla="*/ 0 60000 65536"/>
                <a:gd name="T9" fmla="*/ 0 w 26925"/>
                <a:gd name="T10" fmla="*/ 0 h 24983"/>
                <a:gd name="T11" fmla="*/ 26925 w 26925"/>
                <a:gd name="T12" fmla="*/ 24983 h 2498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925" h="24983" fill="none" extrusionOk="0">
                  <a:moveTo>
                    <a:pt x="26925" y="24316"/>
                  </a:moveTo>
                  <a:cubicBezTo>
                    <a:pt x="25184" y="24759"/>
                    <a:pt x="23395" y="24982"/>
                    <a:pt x="21600" y="24983"/>
                  </a:cubicBezTo>
                  <a:cubicBezTo>
                    <a:pt x="9670" y="24983"/>
                    <a:pt x="0" y="15312"/>
                    <a:pt x="0" y="3383"/>
                  </a:cubicBezTo>
                  <a:cubicBezTo>
                    <a:pt x="-1" y="2250"/>
                    <a:pt x="89" y="1118"/>
                    <a:pt x="266" y="-1"/>
                  </a:cubicBezTo>
                </a:path>
                <a:path w="26925" h="24983" stroke="0" extrusionOk="0">
                  <a:moveTo>
                    <a:pt x="26925" y="24316"/>
                  </a:moveTo>
                  <a:cubicBezTo>
                    <a:pt x="25184" y="24759"/>
                    <a:pt x="23395" y="24982"/>
                    <a:pt x="21600" y="24983"/>
                  </a:cubicBezTo>
                  <a:cubicBezTo>
                    <a:pt x="9670" y="24983"/>
                    <a:pt x="0" y="15312"/>
                    <a:pt x="0" y="3383"/>
                  </a:cubicBezTo>
                  <a:cubicBezTo>
                    <a:pt x="-1" y="2250"/>
                    <a:pt x="89" y="1118"/>
                    <a:pt x="266" y="-1"/>
                  </a:cubicBezTo>
                  <a:lnTo>
                    <a:pt x="21600" y="3383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82" name="Freeform 19"/>
            <p:cNvSpPr>
              <a:spLocks/>
            </p:cNvSpPr>
            <p:nvPr/>
          </p:nvSpPr>
          <p:spPr bwMode="auto">
            <a:xfrm>
              <a:off x="1120" y="2579"/>
              <a:ext cx="79" cy="124"/>
            </a:xfrm>
            <a:custGeom>
              <a:avLst/>
              <a:gdLst>
                <a:gd name="T0" fmla="*/ 79 w 79"/>
                <a:gd name="T1" fmla="*/ 0 h 124"/>
                <a:gd name="T2" fmla="*/ 0 w 79"/>
                <a:gd name="T3" fmla="*/ 106 h 124"/>
                <a:gd name="T4" fmla="*/ 71 w 79"/>
                <a:gd name="T5" fmla="*/ 124 h 124"/>
                <a:gd name="T6" fmla="*/ 79 w 79"/>
                <a:gd name="T7" fmla="*/ 0 h 1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9"/>
                <a:gd name="T13" fmla="*/ 0 h 124"/>
                <a:gd name="T14" fmla="*/ 79 w 79"/>
                <a:gd name="T15" fmla="*/ 124 h 1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9" h="124">
                  <a:moveTo>
                    <a:pt x="79" y="0"/>
                  </a:moveTo>
                  <a:lnTo>
                    <a:pt x="0" y="106"/>
                  </a:lnTo>
                  <a:lnTo>
                    <a:pt x="71" y="12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83" name="Rectangle 20"/>
            <p:cNvSpPr>
              <a:spLocks noChangeArrowheads="1"/>
            </p:cNvSpPr>
            <p:nvPr/>
          </p:nvSpPr>
          <p:spPr bwMode="auto">
            <a:xfrm>
              <a:off x="1005" y="2579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1946275" y="2338388"/>
            <a:ext cx="1025525" cy="1449387"/>
            <a:chOff x="1226" y="1473"/>
            <a:chExt cx="646" cy="913"/>
          </a:xfrm>
        </p:grpSpPr>
        <p:sp>
          <p:nvSpPr>
            <p:cNvPr id="539678" name="Arc 22"/>
            <p:cNvSpPr>
              <a:spLocks/>
            </p:cNvSpPr>
            <p:nvPr/>
          </p:nvSpPr>
          <p:spPr bwMode="auto">
            <a:xfrm>
              <a:off x="1226" y="1672"/>
              <a:ext cx="646" cy="714"/>
            </a:xfrm>
            <a:custGeom>
              <a:avLst/>
              <a:gdLst>
                <a:gd name="T0" fmla="*/ 0 w 21600"/>
                <a:gd name="T1" fmla="*/ 0 h 23857"/>
                <a:gd name="T2" fmla="*/ 0 w 21600"/>
                <a:gd name="T3" fmla="*/ 0 h 23857"/>
                <a:gd name="T4" fmla="*/ 0 w 21600"/>
                <a:gd name="T5" fmla="*/ 0 h 2385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3857"/>
                <a:gd name="T11" fmla="*/ 21600 w 21600"/>
                <a:gd name="T12" fmla="*/ 23857 h 238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3857" fill="none" extrusionOk="0">
                  <a:moveTo>
                    <a:pt x="352" y="23857"/>
                  </a:moveTo>
                  <a:cubicBezTo>
                    <a:pt x="118" y="22574"/>
                    <a:pt x="0" y="21273"/>
                    <a:pt x="0" y="19969"/>
                  </a:cubicBezTo>
                  <a:cubicBezTo>
                    <a:pt x="-1" y="11219"/>
                    <a:pt x="5278" y="3334"/>
                    <a:pt x="13366" y="-1"/>
                  </a:cubicBezTo>
                </a:path>
                <a:path w="21600" h="23857" stroke="0" extrusionOk="0">
                  <a:moveTo>
                    <a:pt x="352" y="23857"/>
                  </a:moveTo>
                  <a:cubicBezTo>
                    <a:pt x="118" y="22574"/>
                    <a:pt x="0" y="21273"/>
                    <a:pt x="0" y="19969"/>
                  </a:cubicBezTo>
                  <a:cubicBezTo>
                    <a:pt x="-1" y="11219"/>
                    <a:pt x="5278" y="3334"/>
                    <a:pt x="13366" y="-1"/>
                  </a:cubicBezTo>
                  <a:lnTo>
                    <a:pt x="21600" y="19969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79" name="Freeform 23"/>
            <p:cNvSpPr>
              <a:spLocks/>
            </p:cNvSpPr>
            <p:nvPr/>
          </p:nvSpPr>
          <p:spPr bwMode="auto">
            <a:xfrm>
              <a:off x="1615" y="1632"/>
              <a:ext cx="133" cy="71"/>
            </a:xfrm>
            <a:custGeom>
              <a:avLst/>
              <a:gdLst>
                <a:gd name="T0" fmla="*/ 133 w 133"/>
                <a:gd name="T1" fmla="*/ 9 h 71"/>
                <a:gd name="T2" fmla="*/ 0 w 133"/>
                <a:gd name="T3" fmla="*/ 0 h 71"/>
                <a:gd name="T4" fmla="*/ 18 w 133"/>
                <a:gd name="T5" fmla="*/ 71 h 71"/>
                <a:gd name="T6" fmla="*/ 133 w 133"/>
                <a:gd name="T7" fmla="*/ 9 h 7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3"/>
                <a:gd name="T13" fmla="*/ 0 h 71"/>
                <a:gd name="T14" fmla="*/ 133 w 133"/>
                <a:gd name="T15" fmla="*/ 71 h 7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3" h="71">
                  <a:moveTo>
                    <a:pt x="133" y="9"/>
                  </a:moveTo>
                  <a:lnTo>
                    <a:pt x="0" y="0"/>
                  </a:lnTo>
                  <a:lnTo>
                    <a:pt x="18" y="71"/>
                  </a:lnTo>
                  <a:lnTo>
                    <a:pt x="133" y="9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80" name="Rectangle 24"/>
            <p:cNvSpPr>
              <a:spLocks noChangeArrowheads="1"/>
            </p:cNvSpPr>
            <p:nvPr/>
          </p:nvSpPr>
          <p:spPr bwMode="auto">
            <a:xfrm>
              <a:off x="1562" y="1473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</p:grpSp>
      <p:pic>
        <p:nvPicPr>
          <p:cNvPr id="1233945" name="Picture 2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87663" y="3673475"/>
            <a:ext cx="449262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3946" name="Rectangle 26"/>
          <p:cNvSpPr>
            <a:spLocks noChangeArrowheads="1"/>
          </p:cNvSpPr>
          <p:nvPr/>
        </p:nvSpPr>
        <p:spPr bwMode="auto">
          <a:xfrm>
            <a:off x="4995863" y="5035550"/>
            <a:ext cx="9842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員工參與</a:t>
            </a:r>
            <a:endParaRPr lang="zh-TW" altLang="en-US" sz="2000" b="1"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4419600" y="3786188"/>
            <a:ext cx="1433513" cy="1238250"/>
            <a:chOff x="2784" y="2385"/>
            <a:chExt cx="903" cy="780"/>
          </a:xfrm>
        </p:grpSpPr>
        <p:sp>
          <p:nvSpPr>
            <p:cNvPr id="539675" name="Arc 28"/>
            <p:cNvSpPr>
              <a:spLocks/>
            </p:cNvSpPr>
            <p:nvPr/>
          </p:nvSpPr>
          <p:spPr bwMode="auto">
            <a:xfrm>
              <a:off x="2819" y="2385"/>
              <a:ext cx="868" cy="780"/>
            </a:xfrm>
            <a:custGeom>
              <a:avLst/>
              <a:gdLst>
                <a:gd name="T0" fmla="*/ 0 w 20348"/>
                <a:gd name="T1" fmla="*/ 0 h 18312"/>
                <a:gd name="T2" fmla="*/ 0 w 20348"/>
                <a:gd name="T3" fmla="*/ 0 h 18312"/>
                <a:gd name="T4" fmla="*/ 0 w 20348"/>
                <a:gd name="T5" fmla="*/ 0 h 18312"/>
                <a:gd name="T6" fmla="*/ 0 60000 65536"/>
                <a:gd name="T7" fmla="*/ 0 60000 65536"/>
                <a:gd name="T8" fmla="*/ 0 60000 65536"/>
                <a:gd name="T9" fmla="*/ 0 w 20348"/>
                <a:gd name="T10" fmla="*/ 0 h 18312"/>
                <a:gd name="T11" fmla="*/ 20348 w 20348"/>
                <a:gd name="T12" fmla="*/ 18312 h 18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348" h="18312" fill="none" extrusionOk="0">
                  <a:moveTo>
                    <a:pt x="8892" y="18311"/>
                  </a:moveTo>
                  <a:cubicBezTo>
                    <a:pt x="4766" y="15730"/>
                    <a:pt x="1633" y="11832"/>
                    <a:pt x="0" y="7247"/>
                  </a:cubicBezTo>
                </a:path>
                <a:path w="20348" h="18312" stroke="0" extrusionOk="0">
                  <a:moveTo>
                    <a:pt x="8892" y="18311"/>
                  </a:moveTo>
                  <a:cubicBezTo>
                    <a:pt x="4766" y="15730"/>
                    <a:pt x="1633" y="11832"/>
                    <a:pt x="0" y="7247"/>
                  </a:cubicBezTo>
                  <a:lnTo>
                    <a:pt x="20348" y="0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76" name="Freeform 29"/>
            <p:cNvSpPr>
              <a:spLocks/>
            </p:cNvSpPr>
            <p:nvPr/>
          </p:nvSpPr>
          <p:spPr bwMode="auto">
            <a:xfrm>
              <a:off x="2784" y="2579"/>
              <a:ext cx="71" cy="124"/>
            </a:xfrm>
            <a:custGeom>
              <a:avLst/>
              <a:gdLst>
                <a:gd name="T0" fmla="*/ 9 w 71"/>
                <a:gd name="T1" fmla="*/ 0 h 124"/>
                <a:gd name="T2" fmla="*/ 0 w 71"/>
                <a:gd name="T3" fmla="*/ 124 h 124"/>
                <a:gd name="T4" fmla="*/ 71 w 71"/>
                <a:gd name="T5" fmla="*/ 106 h 124"/>
                <a:gd name="T6" fmla="*/ 9 w 71"/>
                <a:gd name="T7" fmla="*/ 0 h 1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1"/>
                <a:gd name="T13" fmla="*/ 0 h 124"/>
                <a:gd name="T14" fmla="*/ 71 w 71"/>
                <a:gd name="T15" fmla="*/ 124 h 1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1" h="124">
                  <a:moveTo>
                    <a:pt x="9" y="0"/>
                  </a:moveTo>
                  <a:lnTo>
                    <a:pt x="0" y="124"/>
                  </a:lnTo>
                  <a:lnTo>
                    <a:pt x="71" y="106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77" name="Rectangle 30"/>
            <p:cNvSpPr>
              <a:spLocks noChangeArrowheads="1"/>
            </p:cNvSpPr>
            <p:nvPr/>
          </p:nvSpPr>
          <p:spPr bwMode="auto">
            <a:xfrm>
              <a:off x="2899" y="2588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FF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</p:grpSp>
      <p:sp>
        <p:nvSpPr>
          <p:cNvPr id="1233951" name="Rectangle 31"/>
          <p:cNvSpPr>
            <a:spLocks noChangeArrowheads="1"/>
          </p:cNvSpPr>
          <p:nvPr/>
        </p:nvSpPr>
        <p:spPr bwMode="auto">
          <a:xfrm>
            <a:off x="5670550" y="2871788"/>
            <a:ext cx="9842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工作壓力</a:t>
            </a:r>
            <a:endParaRPr lang="zh-TW" altLang="en-US" sz="2000" b="1"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7" name="Group 32"/>
          <p:cNvGrpSpPr>
            <a:grpSpLocks/>
          </p:cNvGrpSpPr>
          <p:nvPr/>
        </p:nvGrpSpPr>
        <p:grpSpPr bwMode="auto">
          <a:xfrm>
            <a:off x="4498975" y="2801938"/>
            <a:ext cx="1565275" cy="2149475"/>
            <a:chOff x="2834" y="1765"/>
            <a:chExt cx="986" cy="1354"/>
          </a:xfrm>
        </p:grpSpPr>
        <p:sp>
          <p:nvSpPr>
            <p:cNvPr id="539672" name="Arc 33"/>
            <p:cNvSpPr>
              <a:spLocks/>
            </p:cNvSpPr>
            <p:nvPr/>
          </p:nvSpPr>
          <p:spPr bwMode="auto">
            <a:xfrm>
              <a:off x="2834" y="1967"/>
              <a:ext cx="986" cy="1152"/>
            </a:xfrm>
            <a:custGeom>
              <a:avLst/>
              <a:gdLst>
                <a:gd name="T0" fmla="*/ 0 w 17305"/>
                <a:gd name="T1" fmla="*/ 0 h 20229"/>
                <a:gd name="T2" fmla="*/ 0 w 17305"/>
                <a:gd name="T3" fmla="*/ 0 h 20229"/>
                <a:gd name="T4" fmla="*/ 0 w 17305"/>
                <a:gd name="T5" fmla="*/ 0 h 20229"/>
                <a:gd name="T6" fmla="*/ 0 60000 65536"/>
                <a:gd name="T7" fmla="*/ 0 60000 65536"/>
                <a:gd name="T8" fmla="*/ 0 60000 65536"/>
                <a:gd name="T9" fmla="*/ 0 w 17305"/>
                <a:gd name="T10" fmla="*/ 0 h 20229"/>
                <a:gd name="T11" fmla="*/ 17305 w 17305"/>
                <a:gd name="T12" fmla="*/ 20229 h 202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05" h="20229" fill="none" extrusionOk="0">
                  <a:moveTo>
                    <a:pt x="0" y="7302"/>
                  </a:moveTo>
                  <a:cubicBezTo>
                    <a:pt x="2477" y="3985"/>
                    <a:pt x="5855" y="1450"/>
                    <a:pt x="9732" y="-1"/>
                  </a:cubicBezTo>
                </a:path>
                <a:path w="17305" h="20229" stroke="0" extrusionOk="0">
                  <a:moveTo>
                    <a:pt x="0" y="7302"/>
                  </a:moveTo>
                  <a:cubicBezTo>
                    <a:pt x="2477" y="3985"/>
                    <a:pt x="5855" y="1450"/>
                    <a:pt x="9732" y="-1"/>
                  </a:cubicBezTo>
                  <a:lnTo>
                    <a:pt x="17305" y="20229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73" name="Freeform 34"/>
            <p:cNvSpPr>
              <a:spLocks/>
            </p:cNvSpPr>
            <p:nvPr/>
          </p:nvSpPr>
          <p:spPr bwMode="auto">
            <a:xfrm>
              <a:off x="3377" y="1924"/>
              <a:ext cx="133" cy="71"/>
            </a:xfrm>
            <a:custGeom>
              <a:avLst/>
              <a:gdLst>
                <a:gd name="T0" fmla="*/ 133 w 133"/>
                <a:gd name="T1" fmla="*/ 9 h 71"/>
                <a:gd name="T2" fmla="*/ 0 w 133"/>
                <a:gd name="T3" fmla="*/ 0 h 71"/>
                <a:gd name="T4" fmla="*/ 18 w 133"/>
                <a:gd name="T5" fmla="*/ 71 h 71"/>
                <a:gd name="T6" fmla="*/ 133 w 133"/>
                <a:gd name="T7" fmla="*/ 9 h 7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3"/>
                <a:gd name="T13" fmla="*/ 0 h 71"/>
                <a:gd name="T14" fmla="*/ 133 w 133"/>
                <a:gd name="T15" fmla="*/ 71 h 7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3" h="71">
                  <a:moveTo>
                    <a:pt x="133" y="9"/>
                  </a:moveTo>
                  <a:lnTo>
                    <a:pt x="0" y="0"/>
                  </a:lnTo>
                  <a:lnTo>
                    <a:pt x="18" y="71"/>
                  </a:lnTo>
                  <a:lnTo>
                    <a:pt x="133" y="9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74" name="Rectangle 35"/>
            <p:cNvSpPr>
              <a:spLocks noChangeArrowheads="1"/>
            </p:cNvSpPr>
            <p:nvPr/>
          </p:nvSpPr>
          <p:spPr bwMode="auto">
            <a:xfrm>
              <a:off x="3324" y="1765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8" name="Group 36"/>
          <p:cNvGrpSpPr>
            <a:grpSpLocks/>
          </p:cNvGrpSpPr>
          <p:nvPr/>
        </p:nvGrpSpPr>
        <p:grpSpPr bwMode="auto">
          <a:xfrm>
            <a:off x="5853113" y="3167063"/>
            <a:ext cx="1138237" cy="2432050"/>
            <a:chOff x="3687" y="1995"/>
            <a:chExt cx="717" cy="1532"/>
          </a:xfrm>
        </p:grpSpPr>
        <p:sp>
          <p:nvSpPr>
            <p:cNvPr id="539669" name="Arc 37"/>
            <p:cNvSpPr>
              <a:spLocks/>
            </p:cNvSpPr>
            <p:nvPr/>
          </p:nvSpPr>
          <p:spPr bwMode="auto">
            <a:xfrm>
              <a:off x="3687" y="1995"/>
              <a:ext cx="717" cy="1301"/>
            </a:xfrm>
            <a:custGeom>
              <a:avLst/>
              <a:gdLst>
                <a:gd name="T0" fmla="*/ 0 w 21600"/>
                <a:gd name="T1" fmla="*/ 0 h 39190"/>
                <a:gd name="T2" fmla="*/ 0 w 21600"/>
                <a:gd name="T3" fmla="*/ 0 h 39190"/>
                <a:gd name="T4" fmla="*/ 0 w 21600"/>
                <a:gd name="T5" fmla="*/ 0 h 39190"/>
                <a:gd name="T6" fmla="*/ 0 60000 65536"/>
                <a:gd name="T7" fmla="*/ 0 60000 65536"/>
                <a:gd name="T8" fmla="*/ 0 60000 65536"/>
                <a:gd name="T9" fmla="*/ 0 w 21600"/>
                <a:gd name="T10" fmla="*/ 0 h 39190"/>
                <a:gd name="T11" fmla="*/ 21600 w 21600"/>
                <a:gd name="T12" fmla="*/ 39190 h 3919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9190" fill="none" extrusionOk="0">
                  <a:moveTo>
                    <a:pt x="11722" y="0"/>
                  </a:moveTo>
                  <a:cubicBezTo>
                    <a:pt x="17880" y="3979"/>
                    <a:pt x="21600" y="10810"/>
                    <a:pt x="21600" y="18142"/>
                  </a:cubicBezTo>
                  <a:cubicBezTo>
                    <a:pt x="21600" y="28202"/>
                    <a:pt x="14653" y="36931"/>
                    <a:pt x="4850" y="39190"/>
                  </a:cubicBezTo>
                </a:path>
                <a:path w="21600" h="39190" stroke="0" extrusionOk="0">
                  <a:moveTo>
                    <a:pt x="11722" y="0"/>
                  </a:moveTo>
                  <a:cubicBezTo>
                    <a:pt x="17880" y="3979"/>
                    <a:pt x="21600" y="10810"/>
                    <a:pt x="21600" y="18142"/>
                  </a:cubicBezTo>
                  <a:cubicBezTo>
                    <a:pt x="21600" y="28202"/>
                    <a:pt x="14653" y="36931"/>
                    <a:pt x="4850" y="39190"/>
                  </a:cubicBezTo>
                  <a:lnTo>
                    <a:pt x="0" y="18142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70" name="Freeform 38"/>
            <p:cNvSpPr>
              <a:spLocks/>
            </p:cNvSpPr>
            <p:nvPr/>
          </p:nvSpPr>
          <p:spPr bwMode="auto">
            <a:xfrm>
              <a:off x="3731" y="3252"/>
              <a:ext cx="124" cy="71"/>
            </a:xfrm>
            <a:custGeom>
              <a:avLst/>
              <a:gdLst>
                <a:gd name="T0" fmla="*/ 0 w 124"/>
                <a:gd name="T1" fmla="*/ 53 h 71"/>
                <a:gd name="T2" fmla="*/ 124 w 124"/>
                <a:gd name="T3" fmla="*/ 71 h 71"/>
                <a:gd name="T4" fmla="*/ 115 w 124"/>
                <a:gd name="T5" fmla="*/ 0 h 71"/>
                <a:gd name="T6" fmla="*/ 0 w 124"/>
                <a:gd name="T7" fmla="*/ 53 h 7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4"/>
                <a:gd name="T13" fmla="*/ 0 h 71"/>
                <a:gd name="T14" fmla="*/ 124 w 124"/>
                <a:gd name="T15" fmla="*/ 71 h 7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4" h="71">
                  <a:moveTo>
                    <a:pt x="0" y="53"/>
                  </a:moveTo>
                  <a:lnTo>
                    <a:pt x="124" y="71"/>
                  </a:lnTo>
                  <a:lnTo>
                    <a:pt x="115" y="0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71" name="Rectangle 39"/>
            <p:cNvSpPr>
              <a:spLocks noChangeArrowheads="1"/>
            </p:cNvSpPr>
            <p:nvPr/>
          </p:nvSpPr>
          <p:spPr bwMode="auto">
            <a:xfrm>
              <a:off x="3829" y="3323"/>
              <a:ext cx="106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FF"/>
                  </a:solidFill>
                  <a:latin typeface="Times New Roman" pitchFamily="18" charset="0"/>
                  <a:ea typeface="標楷體" pitchFamily="65" charset="-120"/>
                </a:rPr>
                <a:t>-</a:t>
              </a:r>
              <a:endParaRPr lang="en-US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</p:grpSp>
      <p:pic>
        <p:nvPicPr>
          <p:cNvPr id="1233960" name="Picture 4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45125" y="3786188"/>
            <a:ext cx="450850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3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3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33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33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33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33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33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33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33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33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339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339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33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33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2339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2339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3925" grpId="0" autoUpdateAnimBg="0"/>
      <p:bldP spid="1233926" grpId="0" autoUpdateAnimBg="0"/>
      <p:bldP spid="1233927" grpId="0" autoUpdateAnimBg="0"/>
      <p:bldP spid="1233928" grpId="0" autoUpdateAnimBg="0"/>
      <p:bldP spid="1233946" grpId="0" autoUpdateAnimBg="0"/>
      <p:bldP spid="1233951" grpId="0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3D_LOOP" val="V=Package1\\S=Rotate\\D=5\\O=Rotate\\E=0\\H=6\\L=1\\A=0\\C=0\\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3D_LOOP" val="V=Package1\\S=Rotate\\D=5\\O=Rotate\\E=0\\H=6\\L=1\\A=0\\C=0\\"/>
</p:tagLst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108</TotalTime>
  <Words>2340</Words>
  <Application>Microsoft Office PowerPoint</Application>
  <PresentationFormat>如螢幕大小 (4:3)</PresentationFormat>
  <Paragraphs>592</Paragraphs>
  <Slides>27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27</vt:i4>
      </vt:variant>
    </vt:vector>
  </HeadingPairs>
  <TitlesOfParts>
    <vt:vector size="28" baseType="lpstr">
      <vt:lpstr>教學目標</vt:lpstr>
      <vt:lpstr>心智互動工具：系統思考圖</vt:lpstr>
      <vt:lpstr>新的眼睛看世界</vt:lpstr>
      <vt:lpstr>分析真實世界的複雜性</vt:lpstr>
      <vt:lpstr>系統思考 (System Thinking)</vt:lpstr>
      <vt:lpstr>系統思考圖</vt:lpstr>
      <vt:lpstr>系統思考圖的基本元件</vt:lpstr>
      <vt:lpstr>系統基模 (Archetype)</vt:lpstr>
      <vt:lpstr>常見系統基模式樣</vt:lpstr>
      <vt:lpstr>心智模式：系統思考圖示例</vt:lpstr>
      <vt:lpstr>心智模式：系統思考圖示例</vt:lpstr>
      <vt:lpstr>A型與B型知識？</vt:lpstr>
      <vt:lpstr>心智模式：系統思考圖示例</vt:lpstr>
      <vt:lpstr>心智模式：系統思考圖示例</vt:lpstr>
      <vt:lpstr>心智模式的定義（樹狀表示）</vt:lpstr>
      <vt:lpstr>投影片 15</vt:lpstr>
      <vt:lpstr>捨本逐末－熬夜應付課業壓力</vt:lpstr>
      <vt:lpstr>捨本逐末特案轉嫁負擔給幫助者</vt:lpstr>
      <vt:lpstr>投影片 18</vt:lpstr>
      <vt:lpstr>投影片 19</vt:lpstr>
      <vt:lpstr>畢業壓力</vt:lpstr>
      <vt:lpstr>美國品管圈為何失敗？</vt:lpstr>
      <vt:lpstr>A型與B型知識？</vt:lpstr>
      <vt:lpstr>國民黨改革為何失敗？</vt:lpstr>
      <vt:lpstr>A型與B型知識？</vt:lpstr>
      <vt:lpstr>A型與B型知識？</vt:lpstr>
      <vt:lpstr>台灣米酒走到配銷末途之歷程</vt:lpstr>
      <vt:lpstr>投影片 27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心智互動工具：系統思考圖</dc:title>
  <dc:creator>Your User Name</dc:creator>
  <cp:lastModifiedBy>USER</cp:lastModifiedBy>
  <cp:revision>12</cp:revision>
  <dcterms:created xsi:type="dcterms:W3CDTF">2010-07-14T01:53:22Z</dcterms:created>
  <dcterms:modified xsi:type="dcterms:W3CDTF">2011-10-31T08:48:21Z</dcterms:modified>
</cp:coreProperties>
</file>